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0"/>
  </p:notesMasterIdLst>
  <p:sldIdLst>
    <p:sldId id="256" r:id="rId3"/>
    <p:sldId id="295" r:id="rId4"/>
    <p:sldId id="283" r:id="rId5"/>
    <p:sldId id="257" r:id="rId6"/>
    <p:sldId id="258" r:id="rId7"/>
    <p:sldId id="259" r:id="rId8"/>
    <p:sldId id="279" r:id="rId9"/>
    <p:sldId id="280" r:id="rId10"/>
    <p:sldId id="260" r:id="rId11"/>
    <p:sldId id="261" r:id="rId12"/>
    <p:sldId id="262" r:id="rId13"/>
    <p:sldId id="263" r:id="rId14"/>
    <p:sldId id="272" r:id="rId15"/>
    <p:sldId id="264" r:id="rId16"/>
    <p:sldId id="273" r:id="rId17"/>
    <p:sldId id="274" r:id="rId18"/>
    <p:sldId id="275" r:id="rId19"/>
    <p:sldId id="281" r:id="rId20"/>
    <p:sldId id="265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66" r:id="rId31"/>
    <p:sldId id="277" r:id="rId32"/>
    <p:sldId id="293" r:id="rId33"/>
    <p:sldId id="294" r:id="rId34"/>
    <p:sldId id="278" r:id="rId35"/>
    <p:sldId id="276" r:id="rId36"/>
    <p:sldId id="271" r:id="rId37"/>
    <p:sldId id="282" r:id="rId38"/>
    <p:sldId id="270" r:id="rId39"/>
  </p:sldIdLst>
  <p:sldSz cx="9144000" cy="6858000" type="screen4x3"/>
  <p:notesSz cx="6797675" cy="9928225"/>
  <p:defaultTextStyle>
    <a:defPPr>
      <a:defRPr lang="gl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gl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NENOS C11</c:v>
          </c:tx>
          <c:invertIfNegative val="0"/>
          <c:cat>
            <c:strRef>
              <c:f>'Filtro de consulta'!$A$2:$A$8</c:f>
              <c:strCache>
                <c:ptCount val="7"/>
                <c:pt idx="0">
                  <c:v>Desenvolver as competencias familiares</c:v>
                </c:pt>
                <c:pt idx="1">
                  <c:v>Mellorar o benestar e a saúde da familia</c:v>
                </c:pt>
                <c:pt idx="2">
                  <c:v>Fortalecer  competencias  na contorna extraescolar</c:v>
                </c:pt>
                <c:pt idx="3">
                  <c:v>Mellorar a integración e éxito escolar </c:v>
                </c:pt>
                <c:pt idx="4">
                  <c:v>Facilitar acceso a material escolar</c:v>
                </c:pt>
                <c:pt idx="5">
                  <c:v>Mellorar a saúde relacional </c:v>
                </c:pt>
                <c:pt idx="6">
                  <c:v>TOTAL</c:v>
                </c:pt>
              </c:strCache>
            </c:strRef>
          </c:cat>
          <c:val>
            <c:numRef>
              <c:f>'Filtro de consulta'!$B$2:$B$8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12</c:v>
                </c:pt>
                <c:pt idx="3">
                  <c:v>6</c:v>
                </c:pt>
                <c:pt idx="4">
                  <c:v>1</c:v>
                </c:pt>
                <c:pt idx="5">
                  <c:v>2</c:v>
                </c:pt>
                <c:pt idx="6">
                  <c:v>31</c:v>
                </c:pt>
              </c:numCache>
            </c:numRef>
          </c:val>
        </c:ser>
        <c:ser>
          <c:idx val="1"/>
          <c:order val="1"/>
          <c:tx>
            <c:v>NENOS C12</c:v>
          </c:tx>
          <c:invertIfNegative val="0"/>
          <c:cat>
            <c:strRef>
              <c:f>'Filtro de consulta'!$A$2:$A$8</c:f>
              <c:strCache>
                <c:ptCount val="7"/>
                <c:pt idx="0">
                  <c:v>Desenvolver as competencias familiares</c:v>
                </c:pt>
                <c:pt idx="1">
                  <c:v>Mellorar o benestar e a saúde da familia</c:v>
                </c:pt>
                <c:pt idx="2">
                  <c:v>Fortalecer  competencias  na contorna extraescolar</c:v>
                </c:pt>
                <c:pt idx="3">
                  <c:v>Mellorar a integración e éxito escolar </c:v>
                </c:pt>
                <c:pt idx="4">
                  <c:v>Facilitar acceso a material escolar</c:v>
                </c:pt>
                <c:pt idx="5">
                  <c:v>Mellorar a saúde relacional </c:v>
                </c:pt>
                <c:pt idx="6">
                  <c:v>TOTAL</c:v>
                </c:pt>
              </c:strCache>
            </c:strRef>
          </c:cat>
          <c:val>
            <c:numRef>
              <c:f>'Filtro de consulta'!$C$2:$C$8</c:f>
              <c:numCache>
                <c:formatCode>General</c:formatCode>
                <c:ptCount val="7"/>
                <c:pt idx="0">
                  <c:v>15</c:v>
                </c:pt>
                <c:pt idx="1">
                  <c:v>16</c:v>
                </c:pt>
                <c:pt idx="2">
                  <c:v>29</c:v>
                </c:pt>
                <c:pt idx="3">
                  <c:v>21</c:v>
                </c:pt>
                <c:pt idx="4">
                  <c:v>17</c:v>
                </c:pt>
                <c:pt idx="5">
                  <c:v>5</c:v>
                </c:pt>
                <c:pt idx="6">
                  <c:v>103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94304"/>
        <c:axId val="6195840"/>
      </c:barChart>
      <c:catAx>
        <c:axId val="61943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n-lt"/>
              </a:defRPr>
            </a:pPr>
            <a:endParaRPr lang="gl-ES"/>
          </a:p>
        </c:txPr>
        <c:crossAx val="6195840"/>
        <c:crosses val="autoZero"/>
        <c:auto val="1"/>
        <c:lblAlgn val="ctr"/>
        <c:lblOffset val="100"/>
        <c:noMultiLvlLbl val="0"/>
      </c:catAx>
      <c:valAx>
        <c:axId val="61958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61943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gl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NENAS C11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'Filtro de consulta'!$A$2:$A$8</c:f>
              <c:strCache>
                <c:ptCount val="7"/>
                <c:pt idx="0">
                  <c:v>Desenvolver as competencias familiares</c:v>
                </c:pt>
                <c:pt idx="1">
                  <c:v>Mellorar o benestar e a saúde da familia</c:v>
                </c:pt>
                <c:pt idx="2">
                  <c:v>Fortalecer  competencias  na contorna extraescolar</c:v>
                </c:pt>
                <c:pt idx="3">
                  <c:v>Mellorar a integración e éxito escolar </c:v>
                </c:pt>
                <c:pt idx="4">
                  <c:v>Facilitar acceso a material escolar</c:v>
                </c:pt>
                <c:pt idx="5">
                  <c:v>Mellorar a saúde relacional </c:v>
                </c:pt>
                <c:pt idx="6">
                  <c:v>TOTAL</c:v>
                </c:pt>
              </c:strCache>
            </c:strRef>
          </c:cat>
          <c:val>
            <c:numRef>
              <c:f>'Filtro de consulta'!$D$2:$D$8</c:f>
              <c:numCache>
                <c:formatCode>General</c:formatCode>
                <c:ptCount val="7"/>
                <c:pt idx="0">
                  <c:v>2</c:v>
                </c:pt>
                <c:pt idx="1">
                  <c:v>10</c:v>
                </c:pt>
                <c:pt idx="2">
                  <c:v>26</c:v>
                </c:pt>
                <c:pt idx="3">
                  <c:v>10</c:v>
                </c:pt>
                <c:pt idx="4">
                  <c:v>7</c:v>
                </c:pt>
                <c:pt idx="5">
                  <c:v>5</c:v>
                </c:pt>
                <c:pt idx="6">
                  <c:v>60</c:v>
                </c:pt>
              </c:numCache>
            </c:numRef>
          </c:val>
        </c:ser>
        <c:ser>
          <c:idx val="1"/>
          <c:order val="1"/>
          <c:tx>
            <c:v>NENAS C12</c:v>
          </c:tx>
          <c:spPr>
            <a:solidFill>
              <a:srgbClr val="00B0F0"/>
            </a:solidFill>
          </c:spPr>
          <c:invertIfNegative val="0"/>
          <c:cat>
            <c:strRef>
              <c:f>'Filtro de consulta'!$A$2:$A$8</c:f>
              <c:strCache>
                <c:ptCount val="7"/>
                <c:pt idx="0">
                  <c:v>Desenvolver as competencias familiares</c:v>
                </c:pt>
                <c:pt idx="1">
                  <c:v>Mellorar o benestar e a saúde da familia</c:v>
                </c:pt>
                <c:pt idx="2">
                  <c:v>Fortalecer  competencias  na contorna extraescolar</c:v>
                </c:pt>
                <c:pt idx="3">
                  <c:v>Mellorar a integración e éxito escolar </c:v>
                </c:pt>
                <c:pt idx="4">
                  <c:v>Facilitar acceso a material escolar</c:v>
                </c:pt>
                <c:pt idx="5">
                  <c:v>Mellorar a saúde relacional </c:v>
                </c:pt>
                <c:pt idx="6">
                  <c:v>TOTAL</c:v>
                </c:pt>
              </c:strCache>
            </c:strRef>
          </c:cat>
          <c:val>
            <c:numRef>
              <c:f>'Filtro de consulta'!$E$2:$E$8</c:f>
              <c:numCache>
                <c:formatCode>General</c:formatCode>
                <c:ptCount val="7"/>
                <c:pt idx="0">
                  <c:v>9</c:v>
                </c:pt>
                <c:pt idx="1">
                  <c:v>14</c:v>
                </c:pt>
                <c:pt idx="2">
                  <c:v>20</c:v>
                </c:pt>
                <c:pt idx="3">
                  <c:v>13</c:v>
                </c:pt>
                <c:pt idx="4">
                  <c:v>13</c:v>
                </c:pt>
                <c:pt idx="5">
                  <c:v>4</c:v>
                </c:pt>
                <c:pt idx="6">
                  <c:v>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043200"/>
        <c:axId val="33044736"/>
      </c:barChart>
      <c:catAx>
        <c:axId val="33043200"/>
        <c:scaling>
          <c:orientation val="minMax"/>
        </c:scaling>
        <c:delete val="0"/>
        <c:axPos val="l"/>
        <c:majorTickMark val="out"/>
        <c:minorTickMark val="none"/>
        <c:tickLblPos val="nextTo"/>
        <c:crossAx val="33044736"/>
        <c:crosses val="autoZero"/>
        <c:auto val="1"/>
        <c:lblAlgn val="ctr"/>
        <c:lblOffset val="100"/>
        <c:noMultiLvlLbl val="0"/>
      </c:catAx>
      <c:valAx>
        <c:axId val="3304473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30432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gl-E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gl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TOTAL C11</c:v>
          </c:tx>
          <c:invertIfNegative val="0"/>
          <c:cat>
            <c:strRef>
              <c:f>'Filtro de consulta'!$A$2:$A$8</c:f>
              <c:strCache>
                <c:ptCount val="7"/>
                <c:pt idx="0">
                  <c:v>Desenvolver as competencias familiares</c:v>
                </c:pt>
                <c:pt idx="1">
                  <c:v>Mellorar o benestar e a saúde da familia</c:v>
                </c:pt>
                <c:pt idx="2">
                  <c:v>Fortalecer  competencias  na contorna extraescolar</c:v>
                </c:pt>
                <c:pt idx="3">
                  <c:v>Mellorar a integración e éxito escolar </c:v>
                </c:pt>
                <c:pt idx="4">
                  <c:v>Facilitar acceso a material escolar</c:v>
                </c:pt>
                <c:pt idx="5">
                  <c:v>Mellorar a saúde relacional </c:v>
                </c:pt>
                <c:pt idx="6">
                  <c:v>TOTAL</c:v>
                </c:pt>
              </c:strCache>
            </c:strRef>
          </c:cat>
          <c:val>
            <c:numRef>
              <c:f>'Filtro de consulta'!$F$2:$F$8</c:f>
              <c:numCache>
                <c:formatCode>General</c:formatCode>
                <c:ptCount val="7"/>
                <c:pt idx="0">
                  <c:v>7</c:v>
                </c:pt>
                <c:pt idx="1">
                  <c:v>15</c:v>
                </c:pt>
                <c:pt idx="2">
                  <c:v>38</c:v>
                </c:pt>
                <c:pt idx="3">
                  <c:v>16</c:v>
                </c:pt>
                <c:pt idx="4">
                  <c:v>8</c:v>
                </c:pt>
                <c:pt idx="5">
                  <c:v>7</c:v>
                </c:pt>
                <c:pt idx="6">
                  <c:v>91</c:v>
                </c:pt>
              </c:numCache>
            </c:numRef>
          </c:val>
        </c:ser>
        <c:ser>
          <c:idx val="1"/>
          <c:order val="1"/>
          <c:tx>
            <c:v>TOTAL C12</c:v>
          </c:tx>
          <c:spPr>
            <a:solidFill>
              <a:schemeClr val="tx2"/>
            </a:solidFill>
          </c:spPr>
          <c:invertIfNegative val="0"/>
          <c:cat>
            <c:strRef>
              <c:f>'Filtro de consulta'!$A$2:$A$8</c:f>
              <c:strCache>
                <c:ptCount val="7"/>
                <c:pt idx="0">
                  <c:v>Desenvolver as competencias familiares</c:v>
                </c:pt>
                <c:pt idx="1">
                  <c:v>Mellorar o benestar e a saúde da familia</c:v>
                </c:pt>
                <c:pt idx="2">
                  <c:v>Fortalecer  competencias  na contorna extraescolar</c:v>
                </c:pt>
                <c:pt idx="3">
                  <c:v>Mellorar a integración e éxito escolar </c:v>
                </c:pt>
                <c:pt idx="4">
                  <c:v>Facilitar acceso a material escolar</c:v>
                </c:pt>
                <c:pt idx="5">
                  <c:v>Mellorar a saúde relacional </c:v>
                </c:pt>
                <c:pt idx="6">
                  <c:v>TOTAL</c:v>
                </c:pt>
              </c:strCache>
            </c:strRef>
          </c:cat>
          <c:val>
            <c:numRef>
              <c:f>'Filtro de consulta'!$G$2:$G$8</c:f>
              <c:numCache>
                <c:formatCode>General</c:formatCode>
                <c:ptCount val="7"/>
                <c:pt idx="0">
                  <c:v>24</c:v>
                </c:pt>
                <c:pt idx="1">
                  <c:v>30</c:v>
                </c:pt>
                <c:pt idx="2">
                  <c:v>49</c:v>
                </c:pt>
                <c:pt idx="3">
                  <c:v>34</c:v>
                </c:pt>
                <c:pt idx="4">
                  <c:v>30</c:v>
                </c:pt>
                <c:pt idx="5">
                  <c:v>9</c:v>
                </c:pt>
                <c:pt idx="6">
                  <c:v>176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55936"/>
        <c:axId val="34457472"/>
      </c:barChart>
      <c:catAx>
        <c:axId val="34455936"/>
        <c:scaling>
          <c:orientation val="minMax"/>
        </c:scaling>
        <c:delete val="0"/>
        <c:axPos val="l"/>
        <c:majorTickMark val="out"/>
        <c:minorTickMark val="none"/>
        <c:tickLblPos val="nextTo"/>
        <c:crossAx val="34457472"/>
        <c:crosses val="autoZero"/>
        <c:auto val="1"/>
        <c:lblAlgn val="ctr"/>
        <c:lblOffset val="100"/>
        <c:noMultiLvlLbl val="0"/>
      </c:catAx>
      <c:valAx>
        <c:axId val="3445747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44559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gl-E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gl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NENOS</c:v>
          </c:tx>
          <c:spPr>
            <a:solidFill>
              <a:srgbClr val="9BBB59">
                <a:lumMod val="75000"/>
              </a:srgbClr>
            </a:solidFill>
          </c:spPr>
          <c:invertIfNegative val="0"/>
          <c:cat>
            <c:strRef>
              <c:f>'Filtro de consulta'!$A$2:$A$8</c:f>
              <c:strCache>
                <c:ptCount val="7"/>
                <c:pt idx="0">
                  <c:v>Desenvolver as competencias familiares</c:v>
                </c:pt>
                <c:pt idx="1">
                  <c:v>Mellorar o benestar e a saúde da familia</c:v>
                </c:pt>
                <c:pt idx="2">
                  <c:v>Fortalecer  competencias  na contorna extraescolar</c:v>
                </c:pt>
                <c:pt idx="3">
                  <c:v>Mellorar a integración e éxito escolar </c:v>
                </c:pt>
                <c:pt idx="4">
                  <c:v>Facilitar acceso a material escolar</c:v>
                </c:pt>
                <c:pt idx="5">
                  <c:v>Mellorar a saúde relacional </c:v>
                </c:pt>
                <c:pt idx="6">
                  <c:v>TOTAL</c:v>
                </c:pt>
              </c:strCache>
            </c:strRef>
          </c:cat>
          <c:val>
            <c:numRef>
              <c:f>'Filtro de consulta'!$C$2:$C$8</c:f>
              <c:numCache>
                <c:formatCode>General</c:formatCode>
                <c:ptCount val="7"/>
                <c:pt idx="0">
                  <c:v>15</c:v>
                </c:pt>
                <c:pt idx="1">
                  <c:v>16</c:v>
                </c:pt>
                <c:pt idx="2">
                  <c:v>29</c:v>
                </c:pt>
                <c:pt idx="3">
                  <c:v>21</c:v>
                </c:pt>
                <c:pt idx="4">
                  <c:v>17</c:v>
                </c:pt>
                <c:pt idx="5">
                  <c:v>5</c:v>
                </c:pt>
                <c:pt idx="6">
                  <c:v>103</c:v>
                </c:pt>
              </c:numCache>
            </c:numRef>
          </c:val>
        </c:ser>
        <c:ser>
          <c:idx val="1"/>
          <c:order val="1"/>
          <c:tx>
            <c:v>NENAS</c:v>
          </c:tx>
          <c:invertIfNegative val="0"/>
          <c:cat>
            <c:strRef>
              <c:f>'Filtro de consulta'!$A$2:$A$8</c:f>
              <c:strCache>
                <c:ptCount val="7"/>
                <c:pt idx="0">
                  <c:v>Desenvolver as competencias familiares</c:v>
                </c:pt>
                <c:pt idx="1">
                  <c:v>Mellorar o benestar e a saúde da familia</c:v>
                </c:pt>
                <c:pt idx="2">
                  <c:v>Fortalecer  competencias  na contorna extraescolar</c:v>
                </c:pt>
                <c:pt idx="3">
                  <c:v>Mellorar a integración e éxito escolar </c:v>
                </c:pt>
                <c:pt idx="4">
                  <c:v>Facilitar acceso a material escolar</c:v>
                </c:pt>
                <c:pt idx="5">
                  <c:v>Mellorar a saúde relacional </c:v>
                </c:pt>
                <c:pt idx="6">
                  <c:v>TOTAL</c:v>
                </c:pt>
              </c:strCache>
            </c:strRef>
          </c:cat>
          <c:val>
            <c:numRef>
              <c:f>'Filtro de consulta'!$E$2:$E$8</c:f>
              <c:numCache>
                <c:formatCode>General</c:formatCode>
                <c:ptCount val="7"/>
                <c:pt idx="0">
                  <c:v>9</c:v>
                </c:pt>
                <c:pt idx="1">
                  <c:v>14</c:v>
                </c:pt>
                <c:pt idx="2">
                  <c:v>20</c:v>
                </c:pt>
                <c:pt idx="3">
                  <c:v>13</c:v>
                </c:pt>
                <c:pt idx="4">
                  <c:v>13</c:v>
                </c:pt>
                <c:pt idx="5">
                  <c:v>4</c:v>
                </c:pt>
                <c:pt idx="6">
                  <c:v>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213888"/>
        <c:axId val="34215424"/>
      </c:barChart>
      <c:catAx>
        <c:axId val="34213888"/>
        <c:scaling>
          <c:orientation val="minMax"/>
        </c:scaling>
        <c:delete val="0"/>
        <c:axPos val="l"/>
        <c:majorTickMark val="out"/>
        <c:minorTickMark val="none"/>
        <c:tickLblPos val="nextTo"/>
        <c:crossAx val="34215424"/>
        <c:crosses val="autoZero"/>
        <c:auto val="1"/>
        <c:lblAlgn val="ctr"/>
        <c:lblOffset val="100"/>
        <c:noMultiLvlLbl val="0"/>
      </c:catAx>
      <c:valAx>
        <c:axId val="3421542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42138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gl-E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49350" y="5514073"/>
            <a:ext cx="5994443" cy="522365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2000">
                <a:latin typeface="Arial"/>
              </a:rPr>
              <a:t>Pulse para editar el formato de las notas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51822" cy="58005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 dirty="0">
                <a:latin typeface="Times New Roman"/>
              </a:rPr>
              <a:t>&lt;encabezamiento&gt;</a:t>
            </a:r>
            <a:endParaRPr dirty="0"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41321" y="0"/>
            <a:ext cx="3251822" cy="580059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s-ES" sz="1400" dirty="0">
                <a:latin typeface="Times New Roman"/>
              </a:rPr>
              <a:t>&lt;fecha/hora&gt;</a:t>
            </a:r>
            <a:endParaRPr dirty="0"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1028538"/>
            <a:ext cx="3251822" cy="580059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ES" sz="1400" dirty="0">
                <a:latin typeface="Times New Roman"/>
              </a:rPr>
              <a:t>&lt;pie de página&gt;</a:t>
            </a:r>
            <a:endParaRPr dirty="0"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41321" y="11028538"/>
            <a:ext cx="3251822" cy="580059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CB3C0A09-811C-47E5-9AF5-083BA84B8170}" type="slidenum">
              <a:rPr lang="es-ES" sz="1400">
                <a:latin typeface="Times New Roman"/>
              </a:rPr>
              <a:pPr algn="r"/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094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24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3ECA3D9-2A7E-41EF-8CF9-A155BB68E588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24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3ECA3D9-2A7E-41EF-8CF9-A155BB68E588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24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3ECA3D9-2A7E-41EF-8CF9-A155BB68E588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26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977AFC2C-9F7F-42A2-AD4D-241FD68FE300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28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D09E37C9-8B09-415C-87B0-5D445F05F2A1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0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FC872416-2CDA-48D4-839D-275A3FE1A1E4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0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FC872416-2CDA-48D4-839D-275A3FE1A1E4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0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FC872416-2CDA-48D4-839D-275A3FE1A1E4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2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68164531-B896-42E6-8B8C-211FBEDD76D3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9</a:t>
            </a:fld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4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1D78BC1-E41C-4E20-A4F6-FF6059D8A539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10</a:t>
            </a:fld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6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5F042FB9-6FAF-4310-9B7D-FFB4AAAE0640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11</a:t>
            </a:fld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8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F30FAB1-D777-4E98-9DA2-5C79C0CD2F2F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12</a:t>
            </a:fld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8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F30FAB1-D777-4E98-9DA2-5C79C0CD2F2F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13</a:t>
            </a:fld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0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A4F24FF-1A89-47D0-B335-FE9ED7C4460D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14</a:t>
            </a:fld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0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A4F24FF-1A89-47D0-B335-FE9ED7C4460D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15</a:t>
            </a:fld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0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A4F24FF-1A89-47D0-B335-FE9ED7C4460D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0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A4F24FF-1A89-47D0-B335-FE9ED7C4460D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17</a:t>
            </a:fld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0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A4F24FF-1A89-47D0-B335-FE9ED7C4460D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18</a:t>
            </a:fld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CB3C0A09-811C-47E5-9AF5-083BA84B8170}" type="slidenum">
              <a:rPr lang="es-ES" sz="1400" smtClean="0">
                <a:latin typeface="Times New Roman"/>
              </a:rPr>
              <a:pPr algn="r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655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body"/>
          </p:nvPr>
        </p:nvSpPr>
        <p:spPr>
          <a:xfrm>
            <a:off x="679768" y="4715907"/>
            <a:ext cx="5437783" cy="446731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34" name="TextShape 2"/>
          <p:cNvSpPr txBox="1"/>
          <p:nvPr/>
        </p:nvSpPr>
        <p:spPr>
          <a:xfrm>
            <a:off x="3850589" y="9430250"/>
            <a:ext cx="2945302" cy="49602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1D78BC1-E41C-4E20-A4F6-FF6059D8A539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37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36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8" name="37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6" name="75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77" name="76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4400">
                <a:solidFill>
                  <a:srgbClr val="000000"/>
                </a:solidFill>
                <a:latin typeface="Calibri"/>
              </a:rPr>
              <a:t>Pulse para editar el formato del texto de títuloHaga clic para modificar el estilo de título del patrón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s-ES" sz="1200" dirty="0">
                <a:solidFill>
                  <a:srgbClr val="8B8B8B"/>
                </a:solidFill>
                <a:latin typeface="Calibri"/>
              </a:rPr>
              <a:t>19/09/17</a:t>
            </a:r>
            <a:endParaRPr dirty="0"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dirty="0"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5E09DFE1-5EA5-4D7B-952D-97201179E5FD}" type="slidenum">
              <a:rPr lang="es-ES" sz="120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‹Nº›</a:t>
            </a:fld>
            <a:endParaRPr dirty="0"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 sz="3200"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400"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2000"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Séptimo nivel del esquema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4400">
                <a:solidFill>
                  <a:srgbClr val="000000"/>
                </a:solidFill>
                <a:latin typeface="Calibri"/>
              </a:rPr>
              <a:t>Pulse para editar el formato del texto de títuloHaga clic para modificar el estilo de título del patrón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Sexto nivel del esquema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Séptimo nivel del esquemaHaga clic para modificar el estilo de texto del patrón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s-ES" sz="2800">
                <a:solidFill>
                  <a:srgbClr val="000000"/>
                </a:solidFill>
                <a:latin typeface="Calibri"/>
              </a:rPr>
              <a:t>Segundo nivel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s-ES" sz="2400">
                <a:solidFill>
                  <a:srgbClr val="000000"/>
                </a:solidFill>
                <a:latin typeface="Calibri"/>
              </a:rPr>
              <a:t>Tercer nivel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s-ES" sz="2000">
                <a:solidFill>
                  <a:srgbClr val="000000"/>
                </a:solidFill>
                <a:latin typeface="Calibri"/>
              </a:rPr>
              <a:t>Cuarto nivel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s-ES" sz="2000">
                <a:solidFill>
                  <a:srgbClr val="000000"/>
                </a:solidFill>
                <a:latin typeface="Calibri"/>
              </a:rPr>
              <a:t>Quinto nivel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s-ES" sz="1200" dirty="0">
                <a:solidFill>
                  <a:srgbClr val="8B8B8B"/>
                </a:solidFill>
                <a:latin typeface="Calibri"/>
              </a:rPr>
              <a:t>19/09/17</a:t>
            </a:r>
            <a:endParaRPr dirty="0"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dirty="0"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239C7463-DBA0-4F97-92C3-958133172D6E}" type="slidenum">
              <a:rPr lang="es-ES" sz="120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1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1259640" y="2349000"/>
            <a:ext cx="6870240" cy="2376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3200" dirty="0">
                <a:solidFill>
                  <a:srgbClr val="8B8B8B"/>
                </a:solidFill>
                <a:latin typeface="Calibri"/>
              </a:rPr>
              <a:t>MESA INSTITUCIONAL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3200" dirty="0">
                <a:solidFill>
                  <a:srgbClr val="8B8B8B"/>
                </a:solidFill>
                <a:latin typeface="Calibri"/>
              </a:rPr>
              <a:t>PROGRAMA CAIXAPROINFANCIA PONTEVEDRA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8B8B8B"/>
                </a:solidFill>
                <a:latin typeface="Calibri"/>
              </a:rPr>
              <a:t>20.09.2018</a:t>
            </a:r>
            <a:endParaRPr dirty="0"/>
          </a:p>
        </p:txBody>
      </p:sp>
      <p:pic>
        <p:nvPicPr>
          <p:cNvPr id="8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611640" y="908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85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611640" y="908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85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2555776" y="2420888"/>
            <a:ext cx="3672408" cy="3240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208367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32" y="1700808"/>
            <a:ext cx="7596336" cy="4109882"/>
          </a:xfrm>
          <a:prstGeom prst="rect">
            <a:avLst/>
          </a:prstGeom>
        </p:spPr>
      </p:pic>
      <p:pic>
        <p:nvPicPr>
          <p:cNvPr id="8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908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85" name="Picture 3"/>
          <p:cNvPicPr/>
          <p:nvPr/>
        </p:nvPicPr>
        <p:blipFill>
          <a:blip r:embed="rId5"/>
          <a:stretch>
            <a:fillRect/>
          </a:stretch>
        </p:blipFill>
        <p:spPr>
          <a:xfrm>
            <a:off x="7956376" y="5733256"/>
            <a:ext cx="971902" cy="101187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442820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87" name="TextShape 1"/>
          <p:cNvSpPr txBox="1"/>
          <p:nvPr/>
        </p:nvSpPr>
        <p:spPr>
          <a:xfrm>
            <a:off x="827640" y="1340640"/>
            <a:ext cx="7776360" cy="352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s-ES" sz="2000" b="1" dirty="0">
                <a:solidFill>
                  <a:srgbClr val="000000"/>
                </a:solidFill>
                <a:latin typeface="Arial"/>
              </a:rPr>
              <a:t>PROGRAMA CAIXAPROINFANCIA PONTEVEDRA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2000" b="1" dirty="0">
                <a:solidFill>
                  <a:srgbClr val="000000"/>
                </a:solidFill>
                <a:latin typeface="Arial"/>
              </a:rPr>
              <a:t> 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Impulsado pola Obra Social “La Caixa”, é un programa de accións socioeducativas que promoven a creación de oportunidades de futuro a infancia  e familias en risco ou situación de exclusión social.</a:t>
            </a:r>
            <a:endParaRPr dirty="0"/>
          </a:p>
        </p:txBody>
      </p:sp>
      <p:pic>
        <p:nvPicPr>
          <p:cNvPr id="88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90" name="TextShape 1"/>
          <p:cNvSpPr txBox="1"/>
          <p:nvPr/>
        </p:nvSpPr>
        <p:spPr>
          <a:xfrm>
            <a:off x="827640" y="1340640"/>
            <a:ext cx="7555320" cy="525636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b="1" dirty="0">
                <a:solidFill>
                  <a:srgbClr val="000000"/>
                </a:solidFill>
                <a:latin typeface="Arial"/>
              </a:rPr>
              <a:t>OBXECTIVOS: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Facilitar a mellora da situación dos nenos e nenas  e das súas familias desenvolvendo as competencias e o compromiso que lles permitirán asumir con autonomía este proceso de mellora.</a:t>
            </a:r>
            <a:endParaRPr dirty="0"/>
          </a:p>
          <a:p>
            <a:pPr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 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Fomentar o desenvolvemento social e educativo da infancia no seu contexto familiar, escolar e social.</a:t>
            </a:r>
            <a:endParaRPr dirty="0"/>
          </a:p>
          <a:p>
            <a:pPr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 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Contribuir ao aumento da mellora de oportunidades dos nenos e das nenas e as súas familias mediante o desenvolvemento e implementación dun modelo de acción social e educativa integral.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Participar na sensibilización e movilización da sociedade na erradicación da pobreza.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91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93" name="TextShape 1"/>
          <p:cNvSpPr txBox="1"/>
          <p:nvPr/>
        </p:nvSpPr>
        <p:spPr>
          <a:xfrm>
            <a:off x="713520" y="1484640"/>
            <a:ext cx="7416360" cy="460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1600" b="1" dirty="0" smtClean="0">
                <a:solidFill>
                  <a:srgbClr val="000000"/>
                </a:solidFill>
              </a:rPr>
              <a:t>3ª MESA INSTITUCIONA</a:t>
            </a:r>
            <a:r>
              <a:rPr lang="es-ES" sz="1600" dirty="0" smtClean="0">
                <a:solidFill>
                  <a:srgbClr val="000000"/>
                </a:solidFill>
              </a:rPr>
              <a:t>L </a:t>
            </a:r>
          </a:p>
          <a:p>
            <a:pPr algn="ctr">
              <a:lnSpc>
                <a:spcPct val="100000"/>
              </a:lnSpc>
            </a:pPr>
            <a:endParaRPr lang="es-ES" sz="1600" b="1" dirty="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s-ES" sz="1600" b="1" dirty="0" smtClean="0"/>
              <a:t>TRABALLANDO </a:t>
            </a:r>
            <a:r>
              <a:rPr lang="es-ES" sz="1600" b="1" dirty="0"/>
              <a:t>EN REDE:</a:t>
            </a:r>
            <a:endParaRPr sz="1600" dirty="0"/>
          </a:p>
          <a:p>
            <a:pPr algn="ctr">
              <a:lnSpc>
                <a:spcPct val="100000"/>
              </a:lnSpc>
            </a:pPr>
            <a:r>
              <a:rPr lang="es-ES" sz="1600" dirty="0"/>
              <a:t> </a:t>
            </a:r>
            <a:endParaRPr sz="1600"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000000"/>
                </a:solidFill>
              </a:rPr>
              <a:t>FUNDACIÓN SECRETARIADO GITANO</a:t>
            </a:r>
            <a:endParaRPr sz="1600"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000000"/>
                </a:solidFill>
              </a:rPr>
              <a:t>FEDERACIÓN PROVINCIAL DE ANPAS. FANPA</a:t>
            </a:r>
            <a:endParaRPr sz="1600"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000000"/>
                </a:solidFill>
              </a:rPr>
              <a:t>GABINETE INMA CASABIELL</a:t>
            </a:r>
            <a:endParaRPr sz="1600"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000000"/>
                </a:solidFill>
              </a:rPr>
              <a:t>FUNDACIÓN MENIÑOS</a:t>
            </a:r>
            <a:endParaRPr sz="1600"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000000"/>
                </a:solidFill>
              </a:rPr>
              <a:t>SOCIEDAD DEPORTIVA TEUCRO</a:t>
            </a:r>
            <a:endParaRPr sz="1600"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r>
              <a:rPr lang="es-ES" sz="1600" dirty="0">
                <a:solidFill>
                  <a:srgbClr val="000000"/>
                </a:solidFill>
                <a:latin typeface="Arial"/>
              </a:rPr>
              <a:t>Dentro deste enfoque traballamos </a:t>
            </a:r>
            <a:r>
              <a:rPr lang="es-ES" sz="1600" b="1" dirty="0">
                <a:solidFill>
                  <a:srgbClr val="000000"/>
                </a:solidFill>
                <a:latin typeface="Arial"/>
              </a:rPr>
              <a:t>coordinados</a:t>
            </a:r>
            <a:r>
              <a:rPr lang="es-ES" sz="1600" dirty="0">
                <a:solidFill>
                  <a:srgbClr val="000000"/>
                </a:solidFill>
                <a:latin typeface="Arial"/>
              </a:rPr>
              <a:t> cos </a:t>
            </a:r>
            <a:r>
              <a:rPr lang="es-ES" sz="1600" b="1" dirty="0">
                <a:solidFill>
                  <a:srgbClr val="000000"/>
                </a:solidFill>
                <a:latin typeface="Arial"/>
              </a:rPr>
              <a:t>Servizos Sociais do Concello de Pontevedra e tamén coa traballadora social da </a:t>
            </a:r>
            <a:r>
              <a:rPr lang="es-ES" sz="1600" b="1" dirty="0" smtClean="0">
                <a:solidFill>
                  <a:srgbClr val="000000"/>
                </a:solidFill>
                <a:latin typeface="Arial"/>
              </a:rPr>
              <a:t>USMIX </a:t>
            </a:r>
            <a:r>
              <a:rPr lang="es-ES" sz="1600" b="1" dirty="0">
                <a:solidFill>
                  <a:srgbClr val="000000"/>
                </a:solidFill>
                <a:latin typeface="Arial"/>
              </a:rPr>
              <a:t>e Centro de Saúde A Parda </a:t>
            </a:r>
            <a:r>
              <a:rPr lang="es-ES" sz="1600" dirty="0">
                <a:solidFill>
                  <a:srgbClr val="000000"/>
                </a:solidFill>
                <a:latin typeface="Arial"/>
              </a:rPr>
              <a:t>así coma </a:t>
            </a:r>
            <a:r>
              <a:rPr lang="es-ES" sz="1600" dirty="0" smtClean="0">
                <a:solidFill>
                  <a:srgbClr val="000000"/>
                </a:solidFill>
                <a:latin typeface="Arial"/>
              </a:rPr>
              <a:t>co personal de orientacion </a:t>
            </a:r>
            <a:r>
              <a:rPr lang="es-ES" sz="1600" b="1" dirty="0" smtClean="0">
                <a:solidFill>
                  <a:srgbClr val="000000"/>
                </a:solidFill>
                <a:latin typeface="Arial"/>
              </a:rPr>
              <a:t>dos centros educativos </a:t>
            </a:r>
            <a:r>
              <a:rPr lang="es-ES" sz="1600" dirty="0">
                <a:solidFill>
                  <a:srgbClr val="000000"/>
                </a:solidFill>
                <a:latin typeface="Arial"/>
              </a:rPr>
              <a:t>que corresponden á zona delimitada.</a:t>
            </a:r>
            <a:endParaRPr sz="1600" dirty="0"/>
          </a:p>
          <a:p>
            <a:pPr>
              <a:lnSpc>
                <a:spcPct val="100000"/>
              </a:lnSpc>
            </a:pPr>
            <a:endParaRPr sz="1600"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000000"/>
                </a:solidFill>
                <a:latin typeface="Arial"/>
              </a:rPr>
              <a:t>8</a:t>
            </a:r>
            <a:r>
              <a:rPr lang="es-ES" sz="16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600" b="1" dirty="0">
                <a:solidFill>
                  <a:srgbClr val="000000"/>
                </a:solidFill>
                <a:latin typeface="Arial"/>
              </a:rPr>
              <a:t>Mesas </a:t>
            </a:r>
            <a:r>
              <a:rPr lang="es-ES" sz="1600" b="1" dirty="0" smtClean="0">
                <a:solidFill>
                  <a:srgbClr val="000000"/>
                </a:solidFill>
                <a:latin typeface="Arial"/>
              </a:rPr>
              <a:t>Técnicas</a:t>
            </a:r>
            <a:r>
              <a:rPr lang="es-ES" sz="1600" dirty="0">
                <a:solidFill>
                  <a:srgbClr val="000000"/>
                </a:solidFill>
                <a:latin typeface="Arial"/>
              </a:rPr>
              <a:t> </a:t>
            </a:r>
            <a:endParaRPr sz="1600" dirty="0"/>
          </a:p>
        </p:txBody>
      </p:sp>
      <p:pic>
        <p:nvPicPr>
          <p:cNvPr id="9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576000" y="332640"/>
            <a:ext cx="8125920" cy="92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5166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93" name="TextShape 1"/>
          <p:cNvSpPr txBox="1"/>
          <p:nvPr/>
        </p:nvSpPr>
        <p:spPr>
          <a:xfrm>
            <a:off x="713520" y="1259280"/>
            <a:ext cx="7818920" cy="48333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s-ES" sz="1400" b="1" dirty="0" smtClean="0">
                <a:solidFill>
                  <a:srgbClr val="000000"/>
                </a:solidFill>
                <a:latin typeface="Arial"/>
              </a:rPr>
              <a:t>8 MESAS TÉCNICAS</a:t>
            </a:r>
          </a:p>
          <a:p>
            <a:pPr algn="ctr">
              <a:lnSpc>
                <a:spcPct val="100000"/>
              </a:lnSpc>
            </a:pPr>
            <a:endParaRPr lang="es-ES" sz="1400" dirty="0">
              <a:solidFill>
                <a:srgbClr val="000000"/>
              </a:solidFill>
              <a:latin typeface="Arial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000000"/>
                </a:solidFill>
                <a:latin typeface="Arial"/>
              </a:rPr>
              <a:t>10/11/2017- ASISTEN: </a:t>
            </a:r>
            <a:r>
              <a:rPr lang="es-ES" sz="1400" dirty="0" smtClean="0">
                <a:solidFill>
                  <a:srgbClr val="000000"/>
                </a:solidFill>
                <a:latin typeface="Arial"/>
              </a:rPr>
              <a:t>Coordinadora do programa CPI pola Fundación Meniños, UTS Centro de Saúde A Parda, UTS de referencia, CEIP San José, CEIP Álvarez Limeses, IES Luis Seoane. </a:t>
            </a:r>
            <a:r>
              <a:rPr lang="es-ES" sz="1400" b="1" dirty="0" smtClean="0">
                <a:solidFill>
                  <a:srgbClr val="000000"/>
                </a:solidFill>
                <a:latin typeface="Arial"/>
              </a:rPr>
              <a:t>DESCULPARON AUSENCIA: </a:t>
            </a:r>
            <a:r>
              <a:rPr lang="es-ES" sz="1400" dirty="0" smtClean="0">
                <a:solidFill>
                  <a:srgbClr val="000000"/>
                </a:solidFill>
                <a:latin typeface="Arial"/>
              </a:rPr>
              <a:t>USC, IES Frei Martín Sarmiento.</a:t>
            </a:r>
          </a:p>
          <a:p>
            <a:pPr algn="just">
              <a:lnSpc>
                <a:spcPct val="100000"/>
              </a:lnSpc>
            </a:pPr>
            <a:endParaRPr lang="es-ES" sz="1400" dirty="0" smtClean="0">
              <a:solidFill>
                <a:srgbClr val="000000"/>
              </a:solidFill>
              <a:latin typeface="Arial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000000"/>
                </a:solidFill>
                <a:latin typeface="Arial"/>
              </a:rPr>
              <a:t>24/11/2017- ASISTEN: </a:t>
            </a:r>
            <a:r>
              <a:rPr lang="es-ES" sz="1400" dirty="0">
                <a:solidFill>
                  <a:srgbClr val="000000"/>
                </a:solidFill>
              </a:rPr>
              <a:t>Coordinadora do programa CPI pola Fundación </a:t>
            </a:r>
            <a:r>
              <a:rPr lang="es-ES" sz="1400" dirty="0" smtClean="0">
                <a:solidFill>
                  <a:srgbClr val="000000"/>
                </a:solidFill>
              </a:rPr>
              <a:t>Meniños, </a:t>
            </a:r>
            <a:r>
              <a:rPr lang="es-ES" sz="1400" dirty="0" smtClean="0">
                <a:solidFill>
                  <a:srgbClr val="000000"/>
                </a:solidFill>
                <a:latin typeface="Arial"/>
              </a:rPr>
              <a:t>UTS</a:t>
            </a:r>
            <a:r>
              <a:rPr lang="es-ES" sz="1400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400" dirty="0" smtClean="0">
                <a:solidFill>
                  <a:srgbClr val="000000"/>
                </a:solidFill>
                <a:latin typeface="Arial"/>
              </a:rPr>
              <a:t>de referencia. </a:t>
            </a:r>
            <a:r>
              <a:rPr lang="es-ES" sz="1400" b="1" dirty="0" smtClean="0">
                <a:solidFill>
                  <a:srgbClr val="000000"/>
                </a:solidFill>
                <a:latin typeface="Arial"/>
              </a:rPr>
              <a:t>DESCULPARON AUSENCIA: </a:t>
            </a:r>
            <a:r>
              <a:rPr lang="es-ES" sz="1400" dirty="0" smtClean="0">
                <a:solidFill>
                  <a:srgbClr val="000000"/>
                </a:solidFill>
                <a:latin typeface="Arial"/>
              </a:rPr>
              <a:t>USC e UTS Centro de Saúde A Parda e desculparon ausencia con coordinación telefónica previa: CEIP Cabanas.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000000"/>
              </a:solidFill>
              <a:latin typeface="Arial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000000"/>
                </a:solidFill>
                <a:latin typeface="Arial"/>
              </a:rPr>
              <a:t>15/12/2017- ASISTEN: </a:t>
            </a:r>
            <a:r>
              <a:rPr lang="es-ES" sz="1400" dirty="0">
                <a:solidFill>
                  <a:srgbClr val="000000"/>
                </a:solidFill>
              </a:rPr>
              <a:t>Coordinadora do programa CPI pola Fundación </a:t>
            </a:r>
            <a:r>
              <a:rPr lang="es-ES" sz="1400" dirty="0" smtClean="0">
                <a:solidFill>
                  <a:srgbClr val="000000"/>
                </a:solidFill>
              </a:rPr>
              <a:t>Meniños, </a:t>
            </a:r>
            <a:r>
              <a:rPr lang="es-ES" sz="1400" dirty="0" smtClean="0">
                <a:solidFill>
                  <a:srgbClr val="000000"/>
                </a:solidFill>
                <a:latin typeface="Arial"/>
              </a:rPr>
              <a:t>USC, FSG (a petición da coordinadora do programa por coñecemento en detalle das familias), CEIP San Martiño, CEIP Cabanas. </a:t>
            </a:r>
            <a:r>
              <a:rPr lang="es-ES" sz="1400" b="1" dirty="0" smtClean="0">
                <a:solidFill>
                  <a:srgbClr val="000000"/>
                </a:solidFill>
                <a:latin typeface="Arial"/>
              </a:rPr>
              <a:t>DESCULPOU  AUSENCIA </a:t>
            </a:r>
            <a:r>
              <a:rPr lang="es-ES" sz="1400" dirty="0" smtClean="0">
                <a:solidFill>
                  <a:srgbClr val="000000"/>
                </a:solidFill>
                <a:latin typeface="Arial"/>
              </a:rPr>
              <a:t>previa coordinación telefónica a UTS de referencia.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000000"/>
              </a:solidFill>
              <a:latin typeface="Arial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000000"/>
                </a:solidFill>
                <a:latin typeface="Arial"/>
              </a:rPr>
              <a:t>23/02/2018- ASISTEN: </a:t>
            </a:r>
            <a:r>
              <a:rPr lang="es-ES" sz="1400" dirty="0">
                <a:solidFill>
                  <a:srgbClr val="000000"/>
                </a:solidFill>
              </a:rPr>
              <a:t>Coordinadora do programa CPI pola Fundación </a:t>
            </a:r>
            <a:r>
              <a:rPr lang="es-ES" sz="1400" dirty="0" smtClean="0">
                <a:solidFill>
                  <a:srgbClr val="000000"/>
                </a:solidFill>
              </a:rPr>
              <a:t>Meniños, USC, UTS de referencia, CPR Calasancio, CEP Marcos da Portela, CEIP Príncipe Felipe, UTS Centro de Saúde A Parda.</a:t>
            </a:r>
          </a:p>
          <a:p>
            <a:pPr algn="just">
              <a:lnSpc>
                <a:spcPct val="100000"/>
              </a:lnSpc>
            </a:pPr>
            <a:r>
              <a:rPr lang="es-ES" sz="1400" dirty="0" smtClean="0">
                <a:solidFill>
                  <a:srgbClr val="000000"/>
                </a:solidFill>
              </a:rPr>
              <a:t> </a:t>
            </a:r>
            <a:endParaRPr lang="es-ES" sz="1400" dirty="0" smtClean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 </a:t>
            </a:r>
            <a:endParaRPr dirty="0"/>
          </a:p>
        </p:txBody>
      </p:sp>
      <p:pic>
        <p:nvPicPr>
          <p:cNvPr id="9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576000" y="332640"/>
            <a:ext cx="8125920" cy="9266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085673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33452" y="5373216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93" name="TextShape 1"/>
          <p:cNvSpPr txBox="1"/>
          <p:nvPr/>
        </p:nvSpPr>
        <p:spPr>
          <a:xfrm>
            <a:off x="713520" y="1124744"/>
            <a:ext cx="7818920" cy="496789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lang="es-ES" sz="1400" dirty="0">
              <a:solidFill>
                <a:srgbClr val="000000"/>
              </a:solidFill>
              <a:latin typeface="Arial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000000"/>
                </a:solidFill>
              </a:rPr>
              <a:t>23/03/2018- ASISTEN: </a:t>
            </a:r>
            <a:r>
              <a:rPr lang="es-ES" sz="1400" dirty="0">
                <a:solidFill>
                  <a:srgbClr val="000000"/>
                </a:solidFill>
              </a:rPr>
              <a:t>Coordinadora do programa CPI pola Fundación Meniños, USC, UTS de referencia, FSG (presenta caso), CEP Marcos da Portela, EEI Fina Casalderrey, CEIP Xunqueira II. </a:t>
            </a:r>
            <a:r>
              <a:rPr lang="es-ES" sz="1400" b="1" dirty="0">
                <a:solidFill>
                  <a:srgbClr val="000000"/>
                </a:solidFill>
              </a:rPr>
              <a:t>DESCULPARON AUSENCIA</a:t>
            </a:r>
            <a:r>
              <a:rPr lang="es-ES" sz="1400" dirty="0">
                <a:solidFill>
                  <a:srgbClr val="000000"/>
                </a:solidFill>
              </a:rPr>
              <a:t> previa coordinación telefónica: UTS </a:t>
            </a:r>
            <a:r>
              <a:rPr lang="es-ES" sz="1400" dirty="0" smtClean="0">
                <a:solidFill>
                  <a:srgbClr val="000000"/>
                </a:solidFill>
              </a:rPr>
              <a:t>Centro de Saúde A </a:t>
            </a:r>
            <a:r>
              <a:rPr lang="es-ES" sz="1400" dirty="0">
                <a:solidFill>
                  <a:srgbClr val="000000"/>
                </a:solidFill>
              </a:rPr>
              <a:t>Parda e IES Luis Seoane 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 </a:t>
            </a:r>
            <a:endParaRPr lang="es-ES" sz="1400" dirty="0" smtClean="0">
              <a:solidFill>
                <a:srgbClr val="000000"/>
              </a:solidFill>
              <a:latin typeface="Arial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000000"/>
              </a:solidFill>
              <a:latin typeface="Arial"/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000000"/>
                </a:solidFill>
                <a:latin typeface="Arial"/>
              </a:rPr>
              <a:t>27/04/2018 </a:t>
            </a:r>
            <a:r>
              <a:rPr lang="es-ES" sz="1400" b="1" dirty="0">
                <a:solidFill>
                  <a:srgbClr val="000000"/>
                </a:solidFill>
              </a:rPr>
              <a:t>– ASISTEN</a:t>
            </a:r>
            <a:r>
              <a:rPr lang="es-ES" sz="1400" b="1" dirty="0" smtClean="0">
                <a:solidFill>
                  <a:srgbClr val="000000"/>
                </a:solidFill>
              </a:rPr>
              <a:t>: </a:t>
            </a:r>
            <a:r>
              <a:rPr lang="es-ES" sz="1400" dirty="0" smtClean="0">
                <a:solidFill>
                  <a:srgbClr val="000000"/>
                </a:solidFill>
              </a:rPr>
              <a:t>Coordinadora </a:t>
            </a:r>
            <a:r>
              <a:rPr lang="es-ES" sz="1400" dirty="0">
                <a:solidFill>
                  <a:srgbClr val="000000"/>
                </a:solidFill>
              </a:rPr>
              <a:t>do programa CPI pola Fundación </a:t>
            </a:r>
            <a:r>
              <a:rPr lang="es-ES" sz="1400" dirty="0" smtClean="0">
                <a:solidFill>
                  <a:srgbClr val="000000"/>
                </a:solidFill>
              </a:rPr>
              <a:t>Meniños, CEIP Marcón. </a:t>
            </a:r>
            <a:r>
              <a:rPr lang="es-ES" sz="1400" b="1" dirty="0" smtClean="0">
                <a:solidFill>
                  <a:srgbClr val="000000"/>
                </a:solidFill>
              </a:rPr>
              <a:t>DESCULPARON AUSENCIA: </a:t>
            </a:r>
            <a:r>
              <a:rPr lang="es-ES" sz="1400" dirty="0" smtClean="0">
                <a:solidFill>
                  <a:srgbClr val="000000"/>
                </a:solidFill>
              </a:rPr>
              <a:t>USC, UTS Centro de Saúde A Parda (previa coordinación telefónica).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sz="1400" b="1" dirty="0" smtClean="0">
                <a:solidFill>
                  <a:srgbClr val="000000"/>
                </a:solidFill>
              </a:rPr>
              <a:t>01/06/2018- ASISTEN</a:t>
            </a:r>
            <a:r>
              <a:rPr lang="es-ES" sz="1400" b="1" dirty="0">
                <a:solidFill>
                  <a:srgbClr val="000000"/>
                </a:solidFill>
              </a:rPr>
              <a:t>: </a:t>
            </a:r>
            <a:r>
              <a:rPr lang="es-ES" sz="1400" dirty="0">
                <a:solidFill>
                  <a:srgbClr val="000000"/>
                </a:solidFill>
              </a:rPr>
              <a:t>Coordinadora do programa CPI pola Fundación </a:t>
            </a:r>
            <a:r>
              <a:rPr lang="es-ES" sz="1400" dirty="0" smtClean="0">
                <a:solidFill>
                  <a:srgbClr val="000000"/>
                </a:solidFill>
              </a:rPr>
              <a:t>Meniños, UTS de referencia, Xefa de Sección da Oficina Técnica de Servizos Sociais Comunitarios (a petición da coordinadora do programa), Xestor Territorial do programa CPI, UTS Centro de Saúde A Parda, USC, CEIP M. Vidal Portela, CEIP Villaverde, CEP Marcos da Portela, IES Gonzalo Torrente Ballester, CEIP Álvarez Limeses</a:t>
            </a: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000000"/>
                </a:solidFill>
              </a:rPr>
              <a:t>29/06/2018- ASISTEN: </a:t>
            </a:r>
            <a:r>
              <a:rPr lang="es-ES" sz="1400" dirty="0">
                <a:solidFill>
                  <a:srgbClr val="000000"/>
                </a:solidFill>
              </a:rPr>
              <a:t>Coordinadora do programa CPI pola Fundación </a:t>
            </a:r>
            <a:r>
              <a:rPr lang="es-ES" sz="1400" dirty="0" smtClean="0">
                <a:solidFill>
                  <a:srgbClr val="000000"/>
                </a:solidFill>
              </a:rPr>
              <a:t>Meniños, UTS de referencia, UTS Centro de Saúde A Parda, CEP Marcos da Portela. </a:t>
            </a:r>
            <a:r>
              <a:rPr lang="es-ES" sz="1400" b="1" dirty="0" smtClean="0">
                <a:solidFill>
                  <a:srgbClr val="000000"/>
                </a:solidFill>
              </a:rPr>
              <a:t>DESCULPARON AUSENCIA: </a:t>
            </a:r>
            <a:r>
              <a:rPr lang="es-ES" sz="1400" dirty="0" smtClean="0">
                <a:solidFill>
                  <a:srgbClr val="000000"/>
                </a:solidFill>
              </a:rPr>
              <a:t>CEIP Villaverde, USC.</a:t>
            </a:r>
            <a:endParaRPr lang="es-ES" dirty="0"/>
          </a:p>
        </p:txBody>
      </p:sp>
      <p:pic>
        <p:nvPicPr>
          <p:cNvPr id="9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576000" y="332640"/>
            <a:ext cx="8125920" cy="9266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785396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pic>
        <p:nvPicPr>
          <p:cNvPr id="97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96" name="TextShape 1"/>
          <p:cNvSpPr txBox="1"/>
          <p:nvPr/>
        </p:nvSpPr>
        <p:spPr>
          <a:xfrm>
            <a:off x="822631" y="1124744"/>
            <a:ext cx="7555320" cy="504056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3200" b="1" dirty="0" smtClean="0">
                <a:solidFill>
                  <a:srgbClr val="000000"/>
                </a:solidFill>
              </a:rPr>
              <a:t>ZONAS ACTUAIS</a:t>
            </a:r>
            <a:endParaRPr sz="3200"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303157"/>
              </p:ext>
            </p:extLst>
          </p:nvPr>
        </p:nvGraphicFramePr>
        <p:xfrm>
          <a:off x="598581" y="1628800"/>
          <a:ext cx="7423760" cy="4632354"/>
        </p:xfrm>
        <a:graphic>
          <a:graphicData uri="http://schemas.openxmlformats.org/drawingml/2006/table">
            <a:tbl>
              <a:tblPr/>
              <a:tblGrid>
                <a:gridCol w="1632115"/>
                <a:gridCol w="1644964"/>
                <a:gridCol w="1079507"/>
                <a:gridCol w="1148048"/>
                <a:gridCol w="959563"/>
                <a:gridCol w="959563"/>
              </a:tblGrid>
              <a:tr h="218508">
                <a:tc>
                  <a:txBody>
                    <a:bodyPr/>
                    <a:lstStyle/>
                    <a:p>
                      <a:pPr algn="ctr" fontAlgn="ctr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DISTRITO. SECCIÓN</a:t>
                      </a:r>
                    </a:p>
                  </a:txBody>
                  <a:tcPr marL="9379" marR="9379" marT="93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DENOMINACIÓN</a:t>
                      </a:r>
                    </a:p>
                  </a:txBody>
                  <a:tcPr marL="9379" marR="9379" marT="93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HABITANTES</a:t>
                      </a:r>
                    </a:p>
                  </a:txBody>
                  <a:tcPr marL="9379" marR="9379" marT="93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FAMILIAS CPI</a:t>
                      </a:r>
                    </a:p>
                  </a:txBody>
                  <a:tcPr marL="9379" marR="9379" marT="93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NENOS CPI</a:t>
                      </a:r>
                    </a:p>
                  </a:txBody>
                  <a:tcPr marL="9379" marR="9379" marT="93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NENAS CPI</a:t>
                      </a:r>
                    </a:p>
                  </a:txBody>
                  <a:tcPr marL="9379" marR="9379" marT="93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2.18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Fondevila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1673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6CDA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6CDA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6CDA"/>
                    </a:solidFill>
                  </a:tcPr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Seca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697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2.9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Santa Clara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1165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San Antoniño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1963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6C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5498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2.14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EC2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Conde Bugallal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EC2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1971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EC23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23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23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234"/>
                    </a:solidFill>
                  </a:tcPr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2.20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2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Castañal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2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1513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23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</a:tr>
              <a:tr h="262207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3484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62207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4.09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Monteporreiro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1150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62207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4.10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Monteporreiro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2044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</a:tr>
              <a:tr h="262207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4.11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Monteporreiro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1552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</a:tr>
              <a:tr h="262207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4746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62207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Salcedo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1540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Salcedo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1416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2.7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Ernesto Caballero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1574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2.21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Estación Autobuses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1114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A0C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gl-ES"/>
                    </a:p>
                  </a:txBody>
                  <a:tcPr/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5644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2.15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Salgueiriños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1811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850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 POBOACIÓN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21183</a:t>
                      </a:r>
                    </a:p>
                  </a:txBody>
                  <a:tcPr marL="9379" marR="9379" marT="93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379" marR="9379" marT="93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00" name="TextShape 1"/>
          <p:cNvSpPr txBox="1"/>
          <p:nvPr/>
        </p:nvSpPr>
        <p:spPr>
          <a:xfrm>
            <a:off x="827640" y="1340640"/>
            <a:ext cx="7555320" cy="525636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3200" b="1" dirty="0" smtClean="0">
                <a:solidFill>
                  <a:srgbClr val="000000"/>
                </a:solidFill>
                <a:latin typeface="Arial"/>
              </a:rPr>
              <a:t>ZONAS ACTUAIS</a:t>
            </a:r>
            <a:endParaRPr sz="3200"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101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6" name="5 Image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16832"/>
            <a:ext cx="4942205" cy="3707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589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04" name="TextShape 1"/>
          <p:cNvSpPr txBox="1"/>
          <p:nvPr/>
        </p:nvSpPr>
        <p:spPr>
          <a:xfrm>
            <a:off x="966240" y="1836000"/>
            <a:ext cx="7416360" cy="3897256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b="1" dirty="0" smtClean="0">
                <a:solidFill>
                  <a:srgbClr val="000000"/>
                </a:solidFill>
                <a:latin typeface="Arial"/>
              </a:rPr>
              <a:t>SERVIZOS</a:t>
            </a:r>
            <a:r>
              <a:rPr lang="es-ES" sz="2000" b="1" dirty="0">
                <a:solidFill>
                  <a:srgbClr val="000000"/>
                </a:solidFill>
                <a:latin typeface="Arial"/>
              </a:rPr>
              <a:t>:</a:t>
            </a:r>
            <a:endParaRPr dirty="0"/>
          </a:p>
          <a:p>
            <a:pPr algn="just"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 </a:t>
            </a:r>
            <a:endParaRPr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b="1" dirty="0">
                <a:solidFill>
                  <a:srgbClr val="000000"/>
                </a:solidFill>
              </a:rPr>
              <a:t>FUNDACIÓN SECRETARIADO GITANO:</a:t>
            </a:r>
            <a:r>
              <a:rPr lang="es-ES" sz="1600" dirty="0">
                <a:solidFill>
                  <a:srgbClr val="000000"/>
                </a:solidFill>
              </a:rPr>
              <a:t> reforzo educativo individual e grupal e aula aberta</a:t>
            </a:r>
            <a:r>
              <a:rPr lang="es-ES" sz="1600" dirty="0" smtClean="0">
                <a:solidFill>
                  <a:srgbClr val="000000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b="1" dirty="0">
                <a:solidFill>
                  <a:srgbClr val="000000"/>
                </a:solidFill>
              </a:rPr>
              <a:t>FEDERACIÓN PROVINCIAL DE ANPAS. FANPA:</a:t>
            </a:r>
            <a:r>
              <a:rPr lang="es-ES" sz="1600" dirty="0">
                <a:solidFill>
                  <a:srgbClr val="000000"/>
                </a:solidFill>
              </a:rPr>
              <a:t> centro aberto, campamentos e colonias </a:t>
            </a:r>
            <a:r>
              <a:rPr lang="es-ES" sz="1600" dirty="0" smtClean="0">
                <a:solidFill>
                  <a:srgbClr val="000000"/>
                </a:solidFill>
              </a:rPr>
              <a:t>urbanas</a:t>
            </a:r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b="1" dirty="0">
                <a:solidFill>
                  <a:srgbClr val="000000"/>
                </a:solidFill>
              </a:rPr>
              <a:t>GABINETE INMA CASABIELL:</a:t>
            </a:r>
            <a:r>
              <a:rPr lang="es-ES" sz="1600" dirty="0">
                <a:solidFill>
                  <a:srgbClr val="000000"/>
                </a:solidFill>
              </a:rPr>
              <a:t> atención logopédica e </a:t>
            </a:r>
            <a:r>
              <a:rPr lang="es-ES" sz="1600" dirty="0" smtClean="0">
                <a:solidFill>
                  <a:srgbClr val="000000"/>
                </a:solidFill>
              </a:rPr>
              <a:t>psicomotriz</a:t>
            </a:r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b="1" dirty="0">
                <a:solidFill>
                  <a:srgbClr val="000000"/>
                </a:solidFill>
              </a:rPr>
              <a:t>FUNDACIÓN MENIÑOS:</a:t>
            </a:r>
            <a:r>
              <a:rPr lang="es-ES" sz="1600" dirty="0">
                <a:solidFill>
                  <a:srgbClr val="000000"/>
                </a:solidFill>
              </a:rPr>
              <a:t> terapia </a:t>
            </a:r>
            <a:r>
              <a:rPr lang="es-ES" sz="1600" dirty="0" smtClean="0">
                <a:solidFill>
                  <a:srgbClr val="000000"/>
                </a:solidFill>
              </a:rPr>
              <a:t>individual </a:t>
            </a:r>
            <a:r>
              <a:rPr lang="es-ES" sz="1600" dirty="0">
                <a:solidFill>
                  <a:srgbClr val="000000"/>
                </a:solidFill>
              </a:rPr>
              <a:t>e/ou grupal, asesoría puntual, espazos familiares 0-3, obradoiros educativos familiares e xestión da carteira de bens do </a:t>
            </a:r>
            <a:r>
              <a:rPr lang="es-ES" sz="1600" dirty="0" smtClean="0">
                <a:solidFill>
                  <a:srgbClr val="000000"/>
                </a:solidFill>
              </a:rPr>
              <a:t>programa</a:t>
            </a:r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b="1" dirty="0">
                <a:solidFill>
                  <a:srgbClr val="000000"/>
                </a:solidFill>
              </a:rPr>
              <a:t>SOCIEDAD DEPORTIVA TEUCRO:</a:t>
            </a:r>
            <a:r>
              <a:rPr lang="es-ES" sz="1600" dirty="0">
                <a:solidFill>
                  <a:srgbClr val="000000"/>
                </a:solidFill>
              </a:rPr>
              <a:t> centro aberto, colonias urbanas e campamentos</a:t>
            </a:r>
            <a:endParaRPr sz="1600"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.</a:t>
            </a:r>
            <a:endParaRPr dirty="0"/>
          </a:p>
        </p:txBody>
      </p:sp>
      <p:pic>
        <p:nvPicPr>
          <p:cNvPr id="105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908640"/>
            <a:ext cx="8125920" cy="92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07" name="TextShape 1"/>
          <p:cNvSpPr txBox="1"/>
          <p:nvPr/>
        </p:nvSpPr>
        <p:spPr>
          <a:xfrm>
            <a:off x="966240" y="1836000"/>
            <a:ext cx="7416360" cy="460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3200" dirty="0">
                <a:solidFill>
                  <a:srgbClr val="000000"/>
                </a:solidFill>
              </a:rPr>
              <a:t>ACCIÓN SOCIAL</a:t>
            </a:r>
            <a:endParaRPr sz="3200" dirty="0"/>
          </a:p>
          <a:p>
            <a:pPr algn="ctr">
              <a:lnSpc>
                <a:spcPct val="100000"/>
              </a:lnSpc>
            </a:pPr>
            <a:r>
              <a:rPr lang="es-ES" sz="2000" dirty="0" smtClean="0">
                <a:solidFill>
                  <a:srgbClr val="000000"/>
                </a:solidFill>
                <a:latin typeface="Arial"/>
              </a:rPr>
              <a:t>50 FAMILIAS</a:t>
            </a:r>
            <a:endParaRPr dirty="0"/>
          </a:p>
        </p:txBody>
      </p:sp>
      <p:pic>
        <p:nvPicPr>
          <p:cNvPr id="108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908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889" y="2780928"/>
            <a:ext cx="515106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07" name="TextShape 1"/>
          <p:cNvSpPr txBox="1"/>
          <p:nvPr/>
        </p:nvSpPr>
        <p:spPr>
          <a:xfrm>
            <a:off x="966240" y="1836000"/>
            <a:ext cx="7416360" cy="460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3200" dirty="0">
                <a:solidFill>
                  <a:srgbClr val="000000"/>
                </a:solidFill>
              </a:rPr>
              <a:t>ACCIÓN SOCIAL</a:t>
            </a:r>
            <a:endParaRPr sz="3200" dirty="0"/>
          </a:p>
          <a:p>
            <a:pPr algn="ctr">
              <a:lnSpc>
                <a:spcPct val="100000"/>
              </a:lnSpc>
            </a:pPr>
            <a:r>
              <a:rPr lang="es-ES" dirty="0" smtClean="0">
                <a:solidFill>
                  <a:srgbClr val="000000"/>
                </a:solidFill>
                <a:latin typeface="Arial"/>
              </a:rPr>
              <a:t>NENOS E NENAS</a:t>
            </a:r>
            <a:endParaRPr sz="1600" dirty="0"/>
          </a:p>
        </p:txBody>
      </p:sp>
      <p:pic>
        <p:nvPicPr>
          <p:cNvPr id="108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908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478" y="2852696"/>
            <a:ext cx="528921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64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64159" y="5301208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12" name="TextShape 1"/>
          <p:cNvSpPr txBox="1"/>
          <p:nvPr/>
        </p:nvSpPr>
        <p:spPr>
          <a:xfrm>
            <a:off x="995267" y="1391170"/>
            <a:ext cx="7416360" cy="460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dirty="0" smtClean="0">
                <a:solidFill>
                  <a:srgbClr val="000000"/>
                </a:solidFill>
              </a:rPr>
              <a:t>COMPARATIVA NENOS/AS ACCIÓN SOCIAL</a:t>
            </a:r>
            <a:r>
              <a:rPr lang="es-ES" sz="2000" dirty="0" smtClean="0"/>
              <a:t> </a:t>
            </a:r>
          </a:p>
          <a:p>
            <a:pPr algn="ctr">
              <a:lnSpc>
                <a:spcPct val="100000"/>
              </a:lnSpc>
            </a:pPr>
            <a:r>
              <a:rPr lang="es-ES" sz="2000" dirty="0" smtClean="0">
                <a:solidFill>
                  <a:srgbClr val="000000"/>
                </a:solidFill>
              </a:rPr>
              <a:t>PLANS </a:t>
            </a:r>
            <a:r>
              <a:rPr lang="es-ES" sz="2000" dirty="0">
                <a:solidFill>
                  <a:srgbClr val="000000"/>
                </a:solidFill>
              </a:rPr>
              <a:t>DE </a:t>
            </a:r>
            <a:r>
              <a:rPr lang="es-ES" sz="2000" dirty="0" smtClean="0">
                <a:solidFill>
                  <a:srgbClr val="000000"/>
                </a:solidFill>
              </a:rPr>
              <a:t>TRABALLO. OBXECTIVOS XERAIS</a:t>
            </a:r>
            <a:endParaRPr sz="2000" dirty="0"/>
          </a:p>
        </p:txBody>
      </p:sp>
      <p:pic>
        <p:nvPicPr>
          <p:cNvPr id="11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445320"/>
            <a:ext cx="8125920" cy="926640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439544"/>
              </p:ext>
            </p:extLst>
          </p:nvPr>
        </p:nvGraphicFramePr>
        <p:xfrm>
          <a:off x="995267" y="2219005"/>
          <a:ext cx="6984776" cy="2952329"/>
        </p:xfrm>
        <a:graphic>
          <a:graphicData uri="http://schemas.openxmlformats.org/drawingml/2006/table">
            <a:tbl>
              <a:tblPr/>
              <a:tblGrid>
                <a:gridCol w="3683183"/>
                <a:gridCol w="1659092"/>
                <a:gridCol w="1642501"/>
              </a:tblGrid>
              <a:tr h="404429">
                <a:tc>
                  <a:txBody>
                    <a:bodyPr/>
                    <a:lstStyle/>
                    <a:p>
                      <a:pPr algn="l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OBXECTIVOS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OBXECTIVOS NENOS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gl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OBXECTIVOS NENAS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4650">
                <a:tc>
                  <a:txBody>
                    <a:bodyPr/>
                    <a:lstStyle/>
                    <a:p>
                      <a:pPr algn="l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Desenvolver as competencias familiares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46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Mellorar o benestar e a saúde da familia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46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Fortalecer  competencias  na contorna extraescolar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465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Mellorar a integración e éxito escolar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4650">
                <a:tc>
                  <a:txBody>
                    <a:bodyPr/>
                    <a:lstStyle/>
                    <a:p>
                      <a:pPr algn="l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Facilitar acceso a material escolar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4650">
                <a:tc>
                  <a:txBody>
                    <a:bodyPr/>
                    <a:lstStyle/>
                    <a:p>
                      <a:pPr algn="l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Mellorar a saúde relacional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gl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12" name="TextShape 1"/>
          <p:cNvSpPr txBox="1"/>
          <p:nvPr/>
        </p:nvSpPr>
        <p:spPr>
          <a:xfrm>
            <a:off x="966420" y="1557000"/>
            <a:ext cx="7416360" cy="1007904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ACCIÓN SOCIAL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PLANS DE </a:t>
            </a:r>
            <a:r>
              <a:rPr lang="es-ES" sz="2000" dirty="0" smtClean="0">
                <a:solidFill>
                  <a:srgbClr val="000000"/>
                </a:solidFill>
                <a:latin typeface="Arial"/>
              </a:rPr>
              <a:t>TRABALLO: COMPARATIVA NENOS </a:t>
            </a:r>
          </a:p>
          <a:p>
            <a:pPr algn="ctr">
              <a:lnSpc>
                <a:spcPct val="100000"/>
              </a:lnSpc>
            </a:pPr>
            <a:r>
              <a:rPr lang="es-ES" sz="2000" dirty="0" smtClean="0">
                <a:solidFill>
                  <a:srgbClr val="000000"/>
                </a:solidFill>
                <a:latin typeface="Arial"/>
              </a:rPr>
              <a:t>CURSO ANTERIOR</a:t>
            </a:r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11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445320"/>
            <a:ext cx="8125920" cy="926640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6225180"/>
              </p:ext>
            </p:extLst>
          </p:nvPr>
        </p:nvGraphicFramePr>
        <p:xfrm>
          <a:off x="1475656" y="2548524"/>
          <a:ext cx="6336704" cy="3256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6037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pic>
        <p:nvPicPr>
          <p:cNvPr id="11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44532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6" name="TextShape 1"/>
          <p:cNvSpPr txBox="1"/>
          <p:nvPr/>
        </p:nvSpPr>
        <p:spPr>
          <a:xfrm>
            <a:off x="966420" y="1371960"/>
            <a:ext cx="7416360" cy="1007904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ACCIÓN SOCIAL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PLANS DE </a:t>
            </a:r>
            <a:r>
              <a:rPr lang="es-ES" sz="2000" dirty="0" smtClean="0">
                <a:solidFill>
                  <a:srgbClr val="000000"/>
                </a:solidFill>
                <a:latin typeface="Arial"/>
              </a:rPr>
              <a:t>TRABALLO: COMPARATIVA NENAS </a:t>
            </a:r>
          </a:p>
          <a:p>
            <a:pPr algn="ctr">
              <a:lnSpc>
                <a:spcPct val="100000"/>
              </a:lnSpc>
            </a:pPr>
            <a:r>
              <a:rPr lang="es-ES" sz="2000" dirty="0" smtClean="0">
                <a:solidFill>
                  <a:srgbClr val="000000"/>
                </a:solidFill>
                <a:latin typeface="Arial"/>
              </a:rPr>
              <a:t>CURSO ANTERIOR</a:t>
            </a:r>
          </a:p>
          <a:p>
            <a:pPr algn="ctr">
              <a:lnSpc>
                <a:spcPct val="100000"/>
              </a:lnSpc>
            </a:pPr>
            <a:endParaRPr dirty="0"/>
          </a:p>
        </p:txBody>
      </p:sp>
      <p:graphicFrame>
        <p:nvGraphicFramePr>
          <p:cNvPr id="7" name="9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9458800"/>
              </p:ext>
            </p:extLst>
          </p:nvPr>
        </p:nvGraphicFramePr>
        <p:xfrm>
          <a:off x="1619672" y="2344626"/>
          <a:ext cx="5760640" cy="3819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5205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12" name="TextShape 1"/>
          <p:cNvSpPr txBox="1"/>
          <p:nvPr/>
        </p:nvSpPr>
        <p:spPr>
          <a:xfrm>
            <a:off x="966420" y="1557000"/>
            <a:ext cx="7416360" cy="460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ACCIÓN SOCIAL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2000" dirty="0" smtClean="0">
                <a:solidFill>
                  <a:srgbClr val="000000"/>
                </a:solidFill>
                <a:latin typeface="Arial"/>
              </a:rPr>
              <a:t>COMPARATIVA PLANS </a:t>
            </a:r>
            <a:r>
              <a:rPr lang="es-ES" sz="2000" dirty="0">
                <a:solidFill>
                  <a:srgbClr val="000000"/>
                </a:solidFill>
                <a:latin typeface="Arial"/>
              </a:rPr>
              <a:t>DE </a:t>
            </a:r>
            <a:r>
              <a:rPr lang="es-ES" sz="2000" dirty="0" smtClean="0">
                <a:solidFill>
                  <a:srgbClr val="000000"/>
                </a:solidFill>
                <a:latin typeface="Arial"/>
              </a:rPr>
              <a:t>TRABALLO CURSO ANTERIOR</a:t>
            </a:r>
            <a:endParaRPr dirty="0"/>
          </a:p>
        </p:txBody>
      </p:sp>
      <p:pic>
        <p:nvPicPr>
          <p:cNvPr id="11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445320"/>
            <a:ext cx="8125920" cy="926640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10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9323536"/>
              </p:ext>
            </p:extLst>
          </p:nvPr>
        </p:nvGraphicFramePr>
        <p:xfrm>
          <a:off x="1603953" y="2348880"/>
          <a:ext cx="6141293" cy="353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2520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12" name="TextShape 1"/>
          <p:cNvSpPr txBox="1"/>
          <p:nvPr/>
        </p:nvSpPr>
        <p:spPr>
          <a:xfrm>
            <a:off x="966420" y="1557000"/>
            <a:ext cx="7416360" cy="460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ACCIÓN SOCIAL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2000" dirty="0" smtClean="0">
                <a:solidFill>
                  <a:srgbClr val="000000"/>
                </a:solidFill>
                <a:latin typeface="Arial"/>
              </a:rPr>
              <a:t>COMPARATIVA PLANS </a:t>
            </a:r>
            <a:r>
              <a:rPr lang="es-ES" sz="2000" dirty="0">
                <a:solidFill>
                  <a:srgbClr val="000000"/>
                </a:solidFill>
                <a:latin typeface="Arial"/>
              </a:rPr>
              <a:t>DE </a:t>
            </a:r>
            <a:r>
              <a:rPr lang="es-ES" sz="2000" dirty="0" smtClean="0">
                <a:solidFill>
                  <a:srgbClr val="000000"/>
                </a:solidFill>
                <a:latin typeface="Arial"/>
              </a:rPr>
              <a:t>TRABALLO NENOS / NENAS</a:t>
            </a:r>
            <a:endParaRPr dirty="0"/>
          </a:p>
        </p:txBody>
      </p:sp>
      <p:pic>
        <p:nvPicPr>
          <p:cNvPr id="11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445320"/>
            <a:ext cx="8125920" cy="926640"/>
          </a:xfrm>
          <a:prstGeom prst="rect">
            <a:avLst/>
          </a:prstGeom>
          <a:ln>
            <a:noFill/>
          </a:ln>
        </p:spPr>
      </p:pic>
      <p:graphicFrame>
        <p:nvGraphicFramePr>
          <p:cNvPr id="8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4351477"/>
              </p:ext>
            </p:extLst>
          </p:nvPr>
        </p:nvGraphicFramePr>
        <p:xfrm>
          <a:off x="1331640" y="2299674"/>
          <a:ext cx="6336704" cy="3505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4010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2195736" y="1411740"/>
            <a:ext cx="4824000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>
                <a:solidFill>
                  <a:srgbClr val="000000"/>
                </a:solidFill>
              </a:rPr>
              <a:t>VISIÓN XERAL </a:t>
            </a:r>
            <a:endParaRPr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49776"/>
            <a:ext cx="5976664" cy="3592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517232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1115616" y="1411740"/>
            <a:ext cx="6912768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ACCIÓNS DE COMUNICACIÓN</a:t>
            </a:r>
            <a:endParaRPr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647" y="2132856"/>
            <a:ext cx="6020706" cy="32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353" y="5393555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75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1115616" y="1411740"/>
            <a:ext cx="6912768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ACCIÓNS DE COMUNICACIÓN</a:t>
            </a:r>
            <a:endParaRPr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376" y="2508250"/>
            <a:ext cx="6464107" cy="2360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365" y="5229200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88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1115616" y="1411740"/>
            <a:ext cx="6912768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ACCIÓNS DE COMUNICACIÓN</a:t>
            </a:r>
            <a:endParaRPr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289" y="2025650"/>
            <a:ext cx="7237150" cy="377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373216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163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1115616" y="1411740"/>
            <a:ext cx="6912768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ACCIÓNS DE COMUNICACIÓN</a:t>
            </a:r>
            <a:endParaRPr sz="3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2" y="2204864"/>
            <a:ext cx="5386387" cy="433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373392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336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1115616" y="1411740"/>
            <a:ext cx="6912768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ACCIÓNS DE COMUNICACIÓN</a:t>
            </a:r>
            <a:endParaRPr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148" y="2492896"/>
            <a:ext cx="5402263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183708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9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1115616" y="1411740"/>
            <a:ext cx="6912768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ACCIÓNS DE COMUNICACIÓN</a:t>
            </a:r>
            <a:endParaRPr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114313"/>
            <a:ext cx="4346407" cy="44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378411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538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1115616" y="1411740"/>
            <a:ext cx="6912768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ACCIÓNS DE COMUNICACIÓN</a:t>
            </a:r>
            <a:endParaRPr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885" y="2348880"/>
            <a:ext cx="7189355" cy="285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946" y="5203011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42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1115616" y="1411740"/>
            <a:ext cx="6912768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ACCIÓNS DE COMUNICACIÓN</a:t>
            </a:r>
            <a:endParaRPr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3" y="2132856"/>
            <a:ext cx="5386387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00" y="5373216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01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1115616" y="1411740"/>
            <a:ext cx="6912768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ACCIÓNS DE COMUNICACIÓN</a:t>
            </a:r>
            <a:endParaRPr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825" y="2052489"/>
            <a:ext cx="5128274" cy="454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29200"/>
            <a:ext cx="1158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64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863280" y="980728"/>
            <a:ext cx="7621920" cy="913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/>
              <a:t>AMPLIAMOS A NOSA PARTICIPACIÓN</a:t>
            </a:r>
            <a:endParaRPr sz="1050" dirty="0"/>
          </a:p>
        </p:txBody>
      </p:sp>
      <p:sp>
        <p:nvSpPr>
          <p:cNvPr id="122" name="CustomShape 2"/>
          <p:cNvSpPr/>
          <p:nvPr/>
        </p:nvSpPr>
        <p:spPr>
          <a:xfrm>
            <a:off x="539552" y="1437388"/>
            <a:ext cx="7770888" cy="167207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endParaRPr lang="pt-BR" dirty="0"/>
          </a:p>
          <a:p>
            <a:endParaRPr lang="pt-BR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dirty="0" smtClean="0"/>
              <a:t>Asistimos ás </a:t>
            </a:r>
            <a:r>
              <a:rPr lang="es-ES_tradnl" b="1" i="1" dirty="0" smtClean="0"/>
              <a:t>Xornadas de Formación de Entidades Coordinadoras </a:t>
            </a:r>
            <a:r>
              <a:rPr lang="es-ES_tradnl" dirty="0" smtClean="0"/>
              <a:t>proporcionada pola “Fundació La Caixa” no mes de marzo de 2018 en Barcelona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dirty="0" smtClean="0"/>
          </a:p>
          <a:p>
            <a:pPr algn="just"/>
            <a:endParaRPr lang="es-ES_tradnl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972" y="2924944"/>
            <a:ext cx="5818535" cy="3273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202683"/>
            <a:ext cx="4204723" cy="2365157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021" y="1930763"/>
            <a:ext cx="3759339" cy="2114629"/>
          </a:xfrm>
          <a:prstGeom prst="rect">
            <a:avLst/>
          </a:prstGeom>
        </p:spPr>
      </p:pic>
      <p:pic>
        <p:nvPicPr>
          <p:cNvPr id="119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5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323640" y="1164083"/>
            <a:ext cx="8385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gl-ES" dirty="0"/>
              <a:t>Participamos no </a:t>
            </a:r>
            <a:r>
              <a:rPr lang="gl-ES" b="1" i="1" dirty="0" smtClean="0"/>
              <a:t>Día </a:t>
            </a:r>
            <a:r>
              <a:rPr lang="gl-ES" b="1" i="1" dirty="0"/>
              <a:t>do Voluntario </a:t>
            </a:r>
            <a:r>
              <a:rPr lang="gl-ES" dirty="0"/>
              <a:t>da </a:t>
            </a:r>
            <a:r>
              <a:rPr lang="gl-ES" dirty="0" smtClean="0"/>
              <a:t>“Fundació </a:t>
            </a:r>
            <a:r>
              <a:rPr lang="gl-ES" dirty="0"/>
              <a:t>La </a:t>
            </a:r>
            <a:r>
              <a:rPr lang="gl-ES" dirty="0" smtClean="0"/>
              <a:t>Caixa” </a:t>
            </a:r>
            <a:r>
              <a:rPr lang="gl-ES" dirty="0"/>
              <a:t>no mes de maio en Santiago de </a:t>
            </a:r>
            <a:r>
              <a:rPr lang="gl-ES" dirty="0" smtClean="0"/>
              <a:t>Compostela, participaron 6 familias das que asistiron 6 nenas e 4 nenos.</a:t>
            </a:r>
            <a:endParaRPr lang="gl-ES" dirty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993141062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323640" y="1164083"/>
            <a:ext cx="83858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gl-ES" dirty="0" smtClean="0"/>
              <a:t>No mes de maio participamos do </a:t>
            </a:r>
            <a:r>
              <a:rPr lang="gl-ES" b="1" dirty="0" smtClean="0"/>
              <a:t>estudo</a:t>
            </a:r>
            <a:r>
              <a:rPr lang="gl-ES" dirty="0" smtClean="0"/>
              <a:t> para a </a:t>
            </a:r>
            <a:r>
              <a:rPr lang="gl-ES" b="1" dirty="0" smtClean="0"/>
              <a:t>“Avaliación do impacto do programa CaixaProinfancia no éxito escolar na ESO” </a:t>
            </a:r>
            <a:r>
              <a:rPr lang="gl-ES" dirty="0" smtClean="0"/>
              <a:t>levado a cabo pola Facultade de Psicoloxía, Ciencias da Educación de do Deporte da Universidade Ramón </a:t>
            </a:r>
            <a:r>
              <a:rPr lang="gl-ES" dirty="0" err="1" smtClean="0"/>
              <a:t>Llull</a:t>
            </a:r>
            <a:r>
              <a:rPr lang="gl-ES" dirty="0" smtClean="0"/>
              <a:t> (Barcelona).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gl-ES" dirty="0" smtClean="0"/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s-ES_tradnl" dirty="0" smtClean="0"/>
              <a:t>4 familias</a:t>
            </a:r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es-ES_tradnl" dirty="0" smtClean="0"/>
              <a:t>4 nenas e 1 </a:t>
            </a:r>
            <a:r>
              <a:rPr lang="es-ES_tradnl" dirty="0" err="1" smtClean="0"/>
              <a:t>neno</a:t>
            </a:r>
            <a:r>
              <a:rPr lang="es-ES_tradnl" dirty="0" smtClean="0"/>
              <a:t> 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_tradnl" dirty="0" smtClean="0"/>
              <a:t>1 nena promociona a </a:t>
            </a:r>
            <a:r>
              <a:rPr lang="es-ES_tradnl" dirty="0" err="1" smtClean="0"/>
              <a:t>bacherelato</a:t>
            </a:r>
            <a:endParaRPr lang="es-ES_tradnl" dirty="0" smtClean="0"/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_tradnl" dirty="0" smtClean="0"/>
              <a:t>1 nena promociona de curso </a:t>
            </a:r>
            <a:r>
              <a:rPr lang="es-ES_tradnl" dirty="0" err="1" smtClean="0"/>
              <a:t>na</a:t>
            </a:r>
            <a:r>
              <a:rPr lang="es-ES_tradnl" dirty="0" smtClean="0"/>
              <a:t> ESO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_tradnl" dirty="0" smtClean="0"/>
              <a:t>1 nena repite curso </a:t>
            </a:r>
            <a:r>
              <a:rPr lang="es-ES_tradnl" dirty="0" err="1" smtClean="0"/>
              <a:t>na</a:t>
            </a:r>
            <a:r>
              <a:rPr lang="es-ES_tradnl" dirty="0" smtClean="0"/>
              <a:t> ESO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_tradnl" dirty="0" smtClean="0"/>
              <a:t>1 nena abandona</a:t>
            </a:r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es-ES_tradnl" dirty="0" smtClean="0"/>
              <a:t>1 </a:t>
            </a:r>
            <a:r>
              <a:rPr lang="es-ES_tradnl" dirty="0" err="1" smtClean="0"/>
              <a:t>neno</a:t>
            </a:r>
            <a:r>
              <a:rPr lang="es-ES_tradnl" dirty="0" smtClean="0"/>
              <a:t> promociona a </a:t>
            </a:r>
            <a:r>
              <a:rPr lang="es-ES_tradnl" dirty="0" err="1" smtClean="0"/>
              <a:t>estudos</a:t>
            </a:r>
            <a:r>
              <a:rPr lang="es-ES_tradnl" dirty="0" smtClean="0"/>
              <a:t> universitarios</a:t>
            </a:r>
          </a:p>
          <a:p>
            <a:pPr lvl="3" algn="just"/>
            <a:endParaRPr lang="gl-ES" dirty="0"/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75298681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933" y="926640"/>
            <a:ext cx="4153334" cy="587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688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4" name="3 CuadroTexto"/>
          <p:cNvSpPr txBox="1"/>
          <p:nvPr/>
        </p:nvSpPr>
        <p:spPr>
          <a:xfrm>
            <a:off x="616569" y="1314634"/>
            <a:ext cx="8097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gl-ES" dirty="0"/>
              <a:t>Aportamos a nosa experiencia no </a:t>
            </a:r>
            <a:r>
              <a:rPr lang="gl-ES" b="1" i="1" dirty="0"/>
              <a:t>Grupo de Discusión do Programa Aprender Xuntos, Crecer en Familia </a:t>
            </a:r>
            <a:r>
              <a:rPr lang="gl-ES" dirty="0"/>
              <a:t>que se desenvolveu en Santiago de Compostela o día 19 de xullo de 2018 promovido pola dirección científica do Programa CaixaProinfancia coa Universidade de </a:t>
            </a:r>
            <a:r>
              <a:rPr lang="gl-ES" dirty="0" smtClean="0"/>
              <a:t>Barcelona. Acompañounos unha familia (unha nai e o seu fillo) que participou deste programa durante o curso.</a:t>
            </a:r>
            <a:endParaRPr lang="gl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340" y="3068960"/>
            <a:ext cx="3960440" cy="297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4233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863280" y="1124744"/>
            <a:ext cx="7621920" cy="913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NOVIDADES CURSO 2018 - 2019</a:t>
            </a:r>
            <a:endParaRPr sz="3200" dirty="0"/>
          </a:p>
        </p:txBody>
      </p:sp>
      <p:sp>
        <p:nvSpPr>
          <p:cNvPr id="122" name="CustomShape 2"/>
          <p:cNvSpPr/>
          <p:nvPr/>
        </p:nvSpPr>
        <p:spPr>
          <a:xfrm>
            <a:off x="1038040" y="1894048"/>
            <a:ext cx="7272400" cy="4290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endParaRPr lang="pt-BR" dirty="0"/>
          </a:p>
          <a:p>
            <a:pPr algn="just"/>
            <a:endParaRPr lang="pt-BR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/>
              <a:t>Establecemento de Mesas de Programa trimestrais cos axentes do territorio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 smtClean="0"/>
              <a:t>Incorporación dunha nova entidade de acción social para o servizo de logopedia: ADAHPO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sz="1600" dirty="0" smtClean="0"/>
              <a:t>Inicio do Programa de Atencion a Vítimas de Violencia de Xénero a partir do curso 2019/2020</a:t>
            </a:r>
            <a:endParaRPr sz="1600"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785770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863280" y="1268760"/>
            <a:ext cx="7621920" cy="913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DESAFÍOS CUMPRIDOS</a:t>
            </a:r>
            <a:endParaRPr sz="3200" dirty="0"/>
          </a:p>
        </p:txBody>
      </p:sp>
      <p:sp>
        <p:nvSpPr>
          <p:cNvPr id="122" name="CustomShape 2"/>
          <p:cNvSpPr/>
          <p:nvPr/>
        </p:nvSpPr>
        <p:spPr>
          <a:xfrm>
            <a:off x="1038040" y="1894048"/>
            <a:ext cx="7272400" cy="4290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s-ES_tradnl" sz="1600" dirty="0" smtClean="0"/>
          </a:p>
          <a:p>
            <a:pPr>
              <a:lnSpc>
                <a:spcPct val="100000"/>
              </a:lnSpc>
            </a:pPr>
            <a:endParaRPr lang="es-ES_tradnl" sz="1600" dirty="0"/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dirty="0" smtClean="0">
                <a:solidFill>
                  <a:srgbClr val="000000"/>
                </a:solidFill>
              </a:rPr>
              <a:t>Chegamos </a:t>
            </a:r>
            <a:r>
              <a:rPr lang="es-ES" sz="1600" dirty="0">
                <a:solidFill>
                  <a:srgbClr val="000000"/>
                </a:solidFill>
              </a:rPr>
              <a:t>a </a:t>
            </a:r>
            <a:r>
              <a:rPr lang="es-ES" sz="1600" dirty="0" smtClean="0">
                <a:solidFill>
                  <a:srgbClr val="000000"/>
                </a:solidFill>
              </a:rPr>
              <a:t> </a:t>
            </a:r>
            <a:r>
              <a:rPr lang="es-ES" sz="1600" dirty="0">
                <a:solidFill>
                  <a:srgbClr val="000000"/>
                </a:solidFill>
              </a:rPr>
              <a:t>50 familias </a:t>
            </a:r>
            <a:r>
              <a:rPr lang="es-ES" sz="1600" dirty="0" smtClean="0">
                <a:solidFill>
                  <a:srgbClr val="000000"/>
                </a:solidFill>
              </a:rPr>
              <a:t>derivadas</a:t>
            </a:r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dirty="0" smtClean="0">
                <a:solidFill>
                  <a:srgbClr val="000000"/>
                </a:solidFill>
              </a:rPr>
              <a:t>Consolidamos </a:t>
            </a:r>
            <a:r>
              <a:rPr lang="es-ES" sz="1600" dirty="0">
                <a:solidFill>
                  <a:srgbClr val="000000"/>
                </a:solidFill>
              </a:rPr>
              <a:t>as actividades de ocio e tempo libre e de reforzo educativo</a:t>
            </a:r>
            <a:endParaRPr sz="1600" dirty="0"/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dirty="0" smtClean="0">
                <a:solidFill>
                  <a:srgbClr val="000000"/>
                </a:solidFill>
              </a:rPr>
              <a:t>Implementamos </a:t>
            </a:r>
            <a:r>
              <a:rPr lang="es-ES" sz="1600" dirty="0">
                <a:solidFill>
                  <a:srgbClr val="000000"/>
                </a:solidFill>
              </a:rPr>
              <a:t>o programa </a:t>
            </a:r>
            <a:r>
              <a:rPr lang="es-ES" sz="1600" b="1" i="1" dirty="0">
                <a:solidFill>
                  <a:srgbClr val="000000"/>
                </a:solidFill>
              </a:rPr>
              <a:t>Crecendo </a:t>
            </a:r>
            <a:r>
              <a:rPr lang="es-ES" sz="1600" b="1" i="1" dirty="0" smtClean="0">
                <a:solidFill>
                  <a:srgbClr val="000000"/>
                </a:solidFill>
              </a:rPr>
              <a:t>Xuntos, aprender en familia</a:t>
            </a:r>
            <a:endParaRPr sz="1600" b="1" i="1" dirty="0"/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dirty="0" smtClean="0">
                <a:solidFill>
                  <a:srgbClr val="000000"/>
                </a:solidFill>
              </a:rPr>
              <a:t>Melloramos o axuste dos </a:t>
            </a:r>
            <a:r>
              <a:rPr lang="es-ES" sz="1600" dirty="0">
                <a:solidFill>
                  <a:srgbClr val="000000"/>
                </a:solidFill>
              </a:rPr>
              <a:t>plans de traballo </a:t>
            </a:r>
            <a:r>
              <a:rPr lang="es-ES" sz="1600" dirty="0" smtClean="0">
                <a:solidFill>
                  <a:srgbClr val="000000"/>
                </a:solidFill>
              </a:rPr>
              <a:t>para incrementar as sinerxias coas </a:t>
            </a:r>
            <a:r>
              <a:rPr lang="es-ES" sz="1600" dirty="0">
                <a:solidFill>
                  <a:srgbClr val="000000"/>
                </a:solidFill>
              </a:rPr>
              <a:t>necesidades reais das familias</a:t>
            </a:r>
            <a:endParaRPr sz="1600" dirty="0"/>
          </a:p>
          <a:p>
            <a:pPr algn="just">
              <a:lnSpc>
                <a:spcPct val="100000"/>
              </a:lnSpc>
            </a:pPr>
            <a:endParaRPr lang="es-ES" sz="1600" dirty="0" smtClean="0">
              <a:solidFill>
                <a:srgbClr val="000000"/>
              </a:solidFill>
            </a:endParaRPr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dirty="0">
                <a:solidFill>
                  <a:srgbClr val="000000"/>
                </a:solidFill>
              </a:rPr>
              <a:t> </a:t>
            </a:r>
            <a:r>
              <a:rPr lang="es-ES" sz="1600" dirty="0" smtClean="0">
                <a:solidFill>
                  <a:srgbClr val="000000"/>
                </a:solidFill>
              </a:rPr>
              <a:t>Ampliamos a área de actuación do programa</a:t>
            </a:r>
          </a:p>
          <a:p>
            <a:pPr algn="just">
              <a:lnSpc>
                <a:spcPct val="100000"/>
              </a:lnSpc>
            </a:pPr>
            <a:endParaRPr lang="es-ES" sz="1600" dirty="0" smtClean="0">
              <a:solidFill>
                <a:srgbClr val="000000"/>
              </a:solidFill>
            </a:endParaRPr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dirty="0" smtClean="0">
                <a:solidFill>
                  <a:srgbClr val="000000"/>
                </a:solidFill>
              </a:rPr>
              <a:t>Realizamos a reunión de familias do programa segundo o previsto</a:t>
            </a:r>
          </a:p>
          <a:p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87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863280" y="1268760"/>
            <a:ext cx="7621920" cy="913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</a:rPr>
              <a:t>RETOS PARA O NOVO CURSO</a:t>
            </a:r>
            <a:endParaRPr sz="3200" dirty="0"/>
          </a:p>
        </p:txBody>
      </p:sp>
      <p:sp>
        <p:nvSpPr>
          <p:cNvPr id="122" name="CustomShape 2"/>
          <p:cNvSpPr/>
          <p:nvPr/>
        </p:nvSpPr>
        <p:spPr>
          <a:xfrm>
            <a:off x="1038040" y="1894048"/>
            <a:ext cx="7272400" cy="4290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s-ES_tradnl" sz="1600" dirty="0" smtClean="0"/>
          </a:p>
          <a:p>
            <a:pPr algn="just">
              <a:lnSpc>
                <a:spcPct val="100000"/>
              </a:lnSpc>
            </a:pPr>
            <a:endParaRPr lang="es-ES_tradnl" sz="1600" dirty="0"/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dirty="0" smtClean="0">
                <a:solidFill>
                  <a:srgbClr val="000000"/>
                </a:solidFill>
              </a:rPr>
              <a:t>Manter a ratio de  </a:t>
            </a:r>
            <a:r>
              <a:rPr lang="es-ES" sz="1600" dirty="0">
                <a:solidFill>
                  <a:srgbClr val="000000"/>
                </a:solidFill>
              </a:rPr>
              <a:t>50 </a:t>
            </a:r>
            <a:r>
              <a:rPr lang="es-ES" sz="1600" dirty="0" smtClean="0">
                <a:solidFill>
                  <a:srgbClr val="000000"/>
                </a:solidFill>
              </a:rPr>
              <a:t>familias</a:t>
            </a:r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_tradnl" sz="1600" dirty="0" smtClean="0">
                <a:solidFill>
                  <a:srgbClr val="000000"/>
                </a:solidFill>
              </a:rPr>
              <a:t>Establecer e consolidar as Mesas de Programa</a:t>
            </a:r>
            <a:endParaRPr sz="1600" dirty="0"/>
          </a:p>
          <a:p>
            <a:pPr algn="just">
              <a:lnSpc>
                <a:spcPct val="100000"/>
              </a:lnSpc>
            </a:pPr>
            <a:endParaRPr sz="1600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" sz="1600" dirty="0" smtClean="0">
                <a:solidFill>
                  <a:srgbClr val="000000"/>
                </a:solidFill>
              </a:rPr>
              <a:t>Consolidar </a:t>
            </a:r>
            <a:r>
              <a:rPr lang="es-ES" sz="1600" dirty="0">
                <a:solidFill>
                  <a:srgbClr val="000000"/>
                </a:solidFill>
              </a:rPr>
              <a:t>o programa </a:t>
            </a:r>
            <a:r>
              <a:rPr lang="es-ES" sz="1600" b="1" i="1" dirty="0">
                <a:solidFill>
                  <a:srgbClr val="000000"/>
                </a:solidFill>
              </a:rPr>
              <a:t>Crecendo </a:t>
            </a:r>
            <a:r>
              <a:rPr lang="es-ES" sz="1600" b="1" i="1" dirty="0" smtClean="0">
                <a:solidFill>
                  <a:srgbClr val="000000"/>
                </a:solidFill>
              </a:rPr>
              <a:t>Xuntos, aprender en familia</a:t>
            </a:r>
            <a:endParaRPr sz="1600" b="1" i="1" dirty="0"/>
          </a:p>
          <a:p>
            <a:pPr algn="just">
              <a:lnSpc>
                <a:spcPct val="100000"/>
              </a:lnSpc>
            </a:pPr>
            <a:endParaRPr sz="1600" b="1"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es-ES_tradnl" sz="1600" dirty="0" smtClean="0">
                <a:solidFill>
                  <a:srgbClr val="000000"/>
                </a:solidFill>
              </a:rPr>
              <a:t>Consolidar o sentido de “Rede” xunto con todos os axentes implicados</a:t>
            </a:r>
            <a:endParaRPr sz="1600" dirty="0">
              <a:latin typeface="+mj-lt"/>
            </a:endParaRPr>
          </a:p>
          <a:p>
            <a:pPr algn="just">
              <a:lnSpc>
                <a:spcPct val="100000"/>
              </a:lnSpc>
            </a:pPr>
            <a:endParaRPr lang="es-ES" sz="1600" dirty="0" smtClean="0">
              <a:solidFill>
                <a:srgbClr val="000000"/>
              </a:solidFill>
              <a:latin typeface="+mj-lt"/>
            </a:endParaRPr>
          </a:p>
          <a:p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59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184" y="1259279"/>
            <a:ext cx="6361388" cy="4771041"/>
          </a:xfrm>
          <a:prstGeom prst="rect">
            <a:avLst/>
          </a:prstGeom>
        </p:spPr>
      </p:pic>
      <p:pic>
        <p:nvPicPr>
          <p:cNvPr id="99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00" name="TextShape 1"/>
          <p:cNvSpPr txBox="1"/>
          <p:nvPr/>
        </p:nvSpPr>
        <p:spPr>
          <a:xfrm>
            <a:off x="1283236" y="5093602"/>
            <a:ext cx="6763288" cy="900164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6000" b="1" dirty="0" smtClean="0">
                <a:solidFill>
                  <a:schemeClr val="accent6">
                    <a:lumMod val="75000"/>
                  </a:schemeClr>
                </a:solidFill>
                <a:latin typeface="Arial"/>
              </a:rPr>
              <a:t>GRAZAS!!!!</a:t>
            </a:r>
            <a:endParaRPr sz="5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101" name="Picture 2"/>
          <p:cNvPicPr/>
          <p:nvPr/>
        </p:nvPicPr>
        <p:blipFill>
          <a:blip r:embed="rId5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0293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855</Words>
  <Application>Microsoft Office PowerPoint</Application>
  <PresentationFormat>Presentación en pantalla (4:3)</PresentationFormat>
  <Paragraphs>280</Paragraphs>
  <Slides>37</Slides>
  <Notes>20</Notes>
  <HiddenSlides>6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37</vt:i4>
      </vt:variant>
    </vt:vector>
  </HeadingPairs>
  <TitlesOfParts>
    <vt:vector size="39" baseType="lpstr"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Aurora Coego Trinidad</dc:creator>
  <cp:lastModifiedBy>Aurora Coego Trinidad</cp:lastModifiedBy>
  <cp:revision>36</cp:revision>
  <cp:lastPrinted>2018-09-20T08:26:19Z</cp:lastPrinted>
  <dcterms:modified xsi:type="dcterms:W3CDTF">2018-09-20T08:26:50Z</dcterms:modified>
</cp:coreProperties>
</file>