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69" r:id="rId15"/>
    <p:sldId id="267" r:id="rId16"/>
    <p:sldId id="268" r:id="rId17"/>
    <p:sldId id="270" r:id="rId18"/>
  </p:sldIdLst>
  <p:sldSz cx="9144000" cy="6858000" type="screen4x3"/>
  <p:notesSz cx="6858000" cy="9144000"/>
  <p:defaultTextStyle>
    <a:defPPr>
      <a:defRPr lang="gl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9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2000">
                <a:latin typeface="Arial"/>
              </a:rPr>
              <a:t>Pulse para editar el formato de las notas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s-ES" sz="1400">
                <a:latin typeface="Times New Roman"/>
              </a:rPr>
              <a:t>&lt;encabezamiento&gt;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es-ES" sz="1400">
                <a:latin typeface="Times New Roman"/>
              </a:rPr>
              <a:t>&lt;fecha/hora&gt;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s-ES" sz="1400">
                <a:latin typeface="Times New Roman"/>
              </a:rPr>
              <a:t>&lt;pie de página&gt;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CB3C0A09-811C-47E5-9AF5-083BA84B8170}" type="slidenum">
              <a:rPr lang="es-ES" sz="1400">
                <a:latin typeface="Times New Roman"/>
              </a:rPr>
              <a:pPr algn="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5094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3ECA3D9-2A7E-41EF-8CF9-A155BB68E588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977AFC2C-9F7F-42A2-AD4D-241FD68FE300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D09E37C9-8B09-415C-87B0-5D445F05F2A1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FC872416-2CDA-48D4-839D-275A3FE1A1E4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68164531-B896-42E6-8B8C-211FBEDD76D3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1D78BC1-E41C-4E20-A4F6-FF6059D8A539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5F042FB9-6FAF-4310-9B7D-FFB4AAAE0640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AF30FAB1-D777-4E98-9DA2-5C79C0CD2F2F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BA4F24FF-1A89-47D0-B335-FE9ED7C4460D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68164531-B896-42E6-8B8C-211FBEDD76D3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1D78BC1-E41C-4E20-A4F6-FF6059D8A539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lstStyle/>
          <a:p>
            <a:pPr algn="r">
              <a:lnSpc>
                <a:spcPct val="100000"/>
              </a:lnSpc>
            </a:pPr>
            <a:fld id="{E1D78BC1-E41C-4E20-A4F6-FF6059D8A539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7" name="36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38" name="37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6" name="75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  <p:pic>
        <p:nvPicPr>
          <p:cNvPr id="77" name="76 Imagen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560" y="1599840"/>
            <a:ext cx="5671800" cy="45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4400">
                <a:solidFill>
                  <a:srgbClr val="000000"/>
                </a:solidFill>
                <a:latin typeface="Calibri"/>
              </a:rPr>
              <a:t>Pulse para editar el formato del texto de títuloHaga clic para modificar el estilo de título del patrón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s-ES" sz="1200">
                <a:solidFill>
                  <a:srgbClr val="8B8B8B"/>
                </a:solidFill>
                <a:latin typeface="Calibri"/>
              </a:rPr>
              <a:t>19/09/17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5E09DFE1-5EA5-4D7B-952D-97201179E5FD}" type="slidenum">
              <a:rPr lang="es-ES" sz="120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‹Nº›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s-ES" sz="3200"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2400"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2000"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Sexto nivel del esquema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s-ES" sz="2000">
                <a:latin typeface="Calibri"/>
              </a:rPr>
              <a:t>Séptimo nivel del esquema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s-ES" sz="4400">
                <a:solidFill>
                  <a:srgbClr val="000000"/>
                </a:solidFill>
                <a:latin typeface="Calibri"/>
              </a:rPr>
              <a:t>Pulse para editar el formato del texto de títuloHaga clic para modificar el estilo de título del patrón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Segundo nivel del esquema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Tercer nivel del esquema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Cuarto nivel del esquema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Quinto nivel del esquema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Sexto nivel del esquema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3200">
                <a:solidFill>
                  <a:srgbClr val="000000"/>
                </a:solidFill>
                <a:latin typeface="Calibri"/>
              </a:rPr>
              <a:t>Séptimo nivel del esquemaHaga clic para modificar el estilo de texto del patrón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s-ES" sz="2800">
                <a:solidFill>
                  <a:srgbClr val="000000"/>
                </a:solidFill>
                <a:latin typeface="Calibri"/>
              </a:rPr>
              <a:t>Segundo nivel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s-ES" sz="2400">
                <a:solidFill>
                  <a:srgbClr val="000000"/>
                </a:solidFill>
                <a:latin typeface="Calibri"/>
              </a:rPr>
              <a:t>Tercer nivel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s-ES" sz="2000">
                <a:solidFill>
                  <a:srgbClr val="000000"/>
                </a:solidFill>
                <a:latin typeface="Calibri"/>
              </a:rPr>
              <a:t>Cuarto nivel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s-ES" sz="2000">
                <a:solidFill>
                  <a:srgbClr val="000000"/>
                </a:solidFill>
                <a:latin typeface="Calibri"/>
              </a:rPr>
              <a:t>Quinto nivel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s-ES" sz="1200">
                <a:solidFill>
                  <a:srgbClr val="8B8B8B"/>
                </a:solidFill>
                <a:latin typeface="Calibri"/>
              </a:rPr>
              <a:t>19/09/17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239C7463-DBA0-4F97-92C3-958133172D6E}" type="slidenum">
              <a:rPr lang="es-ES" sz="1200">
                <a:solidFill>
                  <a:srgbClr val="8B8B8B"/>
                </a:solidFill>
                <a:latin typeface="Calibri"/>
              </a:rPr>
              <a:pPr algn="r">
                <a:lnSpc>
                  <a:spcPct val="100000"/>
                </a:lnSpc>
              </a:pPr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emf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1259640" y="2349000"/>
            <a:ext cx="6870240" cy="2376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3200">
                <a:solidFill>
                  <a:srgbClr val="8B8B8B"/>
                </a:solidFill>
                <a:latin typeface="Calibri"/>
              </a:rPr>
              <a:t>MESA INSTITUCIONAL 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3200">
                <a:solidFill>
                  <a:srgbClr val="8B8B8B"/>
                </a:solidFill>
                <a:latin typeface="Calibri"/>
              </a:rPr>
              <a:t>PROGRAMA CAIXAPROINFANCIA PONTEVEDRA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3200">
                <a:solidFill>
                  <a:srgbClr val="8B8B8B"/>
                </a:solidFill>
                <a:latin typeface="Calibri"/>
              </a:rPr>
              <a:t>22.11.2017</a:t>
            </a:r>
            <a:endParaRPr/>
          </a:p>
        </p:txBody>
      </p:sp>
      <p:pic>
        <p:nvPicPr>
          <p:cNvPr id="8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611640" y="908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85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87" name="TextShape 1"/>
          <p:cNvSpPr txBox="1"/>
          <p:nvPr/>
        </p:nvSpPr>
        <p:spPr>
          <a:xfrm>
            <a:off x="827640" y="1340640"/>
            <a:ext cx="7776360" cy="352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s-ES" sz="2000" b="1">
                <a:solidFill>
                  <a:srgbClr val="000000"/>
                </a:solidFill>
                <a:latin typeface="Arial"/>
              </a:rPr>
              <a:t>PROGRAMA CAIXAPROINFANCIA PONTEVEDRA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2000" b="1">
                <a:solidFill>
                  <a:srgbClr val="000000"/>
                </a:solidFill>
                <a:latin typeface="Arial"/>
              </a:rPr>
              <a:t> 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1400">
                <a:solidFill>
                  <a:srgbClr val="000000"/>
                </a:solidFill>
                <a:latin typeface="Arial"/>
              </a:rPr>
              <a:t>Impulsado pola Obra Social “La Caixa”, é un programa de accións socioeducativas que promoven a creación de oportunidades de futuro a infancia  e familias en risco ou situación de exclusión social.</a:t>
            </a:r>
            <a:endParaRPr/>
          </a:p>
        </p:txBody>
      </p:sp>
      <p:pic>
        <p:nvPicPr>
          <p:cNvPr id="88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90" name="TextShape 1"/>
          <p:cNvSpPr txBox="1"/>
          <p:nvPr/>
        </p:nvSpPr>
        <p:spPr>
          <a:xfrm>
            <a:off x="827640" y="1340640"/>
            <a:ext cx="7555320" cy="525636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b="1">
                <a:solidFill>
                  <a:srgbClr val="000000"/>
                </a:solidFill>
                <a:latin typeface="Arial"/>
              </a:rPr>
              <a:t>OBXECTIVOS: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>
                <a:solidFill>
                  <a:srgbClr val="000000"/>
                </a:solidFill>
                <a:latin typeface="Arial"/>
              </a:rPr>
              <a:t>Facilitar a mellora da situación dos nenos e nenas  e das súas familias desenvolvendo as competencias e o compromiso que lles permitirán asumir con autonomía este proceso de mellora.</a:t>
            </a:r>
            <a:endParaRPr/>
          </a:p>
          <a:p>
            <a:pPr>
              <a:lnSpc>
                <a:spcPct val="100000"/>
              </a:lnSpc>
            </a:pPr>
            <a:r>
              <a:rPr lang="es-ES" sz="1400">
                <a:solidFill>
                  <a:srgbClr val="000000"/>
                </a:solidFill>
                <a:latin typeface="Arial"/>
              </a:rPr>
              <a:t> 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>
                <a:solidFill>
                  <a:srgbClr val="000000"/>
                </a:solidFill>
                <a:latin typeface="Arial"/>
              </a:rPr>
              <a:t>Fomentar o desenvolvemento social e educativo da infancia no seu contexto familiar, escolar e social.</a:t>
            </a:r>
            <a:endParaRPr/>
          </a:p>
          <a:p>
            <a:pPr>
              <a:lnSpc>
                <a:spcPct val="100000"/>
              </a:lnSpc>
            </a:pPr>
            <a:r>
              <a:rPr lang="es-ES" sz="1400">
                <a:solidFill>
                  <a:srgbClr val="000000"/>
                </a:solidFill>
                <a:latin typeface="Arial"/>
              </a:rPr>
              <a:t> 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>
                <a:solidFill>
                  <a:srgbClr val="000000"/>
                </a:solidFill>
                <a:latin typeface="Arial"/>
              </a:rPr>
              <a:t>Contribuir ao aumento da mellora de oportunidades dos nenos e das nenas e as súas familias mediante o desenvolvemento e implementación dun modelo de acción social e educativa integral.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>
                <a:solidFill>
                  <a:srgbClr val="000000"/>
                </a:solidFill>
                <a:latin typeface="Arial"/>
              </a:rPr>
              <a:t>Participar na sensibilización e movilización da sociedade na erradicación da pobreza.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</p:txBody>
      </p:sp>
      <p:pic>
        <p:nvPicPr>
          <p:cNvPr id="91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93" name="TextShape 1"/>
          <p:cNvSpPr txBox="1"/>
          <p:nvPr/>
        </p:nvSpPr>
        <p:spPr>
          <a:xfrm>
            <a:off x="713520" y="1484640"/>
            <a:ext cx="7416360" cy="460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1400" b="1" dirty="0">
                <a:solidFill>
                  <a:srgbClr val="000000"/>
                </a:solidFill>
                <a:latin typeface="Arial"/>
              </a:rPr>
              <a:t>1ª Mesa Instituciona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l o pasado </a:t>
            </a:r>
            <a:r>
              <a:rPr lang="es-ES" sz="1400" b="1" dirty="0">
                <a:solidFill>
                  <a:srgbClr val="000000"/>
                </a:solidFill>
                <a:latin typeface="Arial"/>
              </a:rPr>
              <a:t>11 de </a:t>
            </a:r>
            <a:r>
              <a:rPr lang="es-ES" sz="1400" b="1" dirty="0" err="1">
                <a:solidFill>
                  <a:srgbClr val="000000"/>
                </a:solidFill>
                <a:latin typeface="Arial"/>
              </a:rPr>
              <a:t>novembro</a:t>
            </a:r>
            <a:r>
              <a:rPr lang="es-ES" sz="1400" b="1" dirty="0">
                <a:solidFill>
                  <a:srgbClr val="000000"/>
                </a:solidFill>
                <a:latin typeface="Arial"/>
              </a:rPr>
              <a:t> de 2016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s-ES" sz="1400" b="1" dirty="0">
                <a:solidFill>
                  <a:srgbClr val="E46C0A"/>
                </a:solidFill>
                <a:latin typeface="Arial"/>
              </a:rPr>
              <a:t>TRABALLANDO EN REDE: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 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1400" b="1" dirty="0">
                <a:solidFill>
                  <a:srgbClr val="000000"/>
                </a:solidFill>
                <a:latin typeface="Arial"/>
              </a:rPr>
              <a:t>FUNDACIÓN SECRETARIADO GITANO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1400" b="1" dirty="0">
                <a:solidFill>
                  <a:srgbClr val="000000"/>
                </a:solidFill>
                <a:latin typeface="Arial"/>
              </a:rPr>
              <a:t>FEDERACIÓN PROVINCIAL DE ANPAS. FANPA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1400" b="1" dirty="0">
                <a:solidFill>
                  <a:srgbClr val="000000"/>
                </a:solidFill>
                <a:latin typeface="Arial"/>
              </a:rPr>
              <a:t>GABINETE INMA CASABIELL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1400" b="1" dirty="0">
                <a:solidFill>
                  <a:srgbClr val="000000"/>
                </a:solidFill>
                <a:latin typeface="Arial"/>
              </a:rPr>
              <a:t>FUNDACIÓN MENIÑOS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1400" b="1" dirty="0">
                <a:solidFill>
                  <a:srgbClr val="000000"/>
                </a:solidFill>
                <a:latin typeface="Arial"/>
              </a:rPr>
              <a:t>SOCIEDAD DEPORTIVA TEUCRO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just"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Dentro </a:t>
            </a:r>
            <a:r>
              <a:rPr lang="es-ES" sz="1400" dirty="0" err="1">
                <a:solidFill>
                  <a:srgbClr val="000000"/>
                </a:solidFill>
                <a:latin typeface="Arial"/>
              </a:rPr>
              <a:t>deste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enfoque </a:t>
            </a:r>
            <a:r>
              <a:rPr lang="es-ES" sz="1400" dirty="0" err="1">
                <a:solidFill>
                  <a:srgbClr val="000000"/>
                </a:solidFill>
                <a:latin typeface="Arial"/>
              </a:rPr>
              <a:t>traballamos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400" b="1" dirty="0">
                <a:solidFill>
                  <a:srgbClr val="000000"/>
                </a:solidFill>
                <a:latin typeface="Arial"/>
              </a:rPr>
              <a:t>coordinados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400" dirty="0" err="1">
                <a:solidFill>
                  <a:srgbClr val="000000"/>
                </a:solidFill>
                <a:latin typeface="Arial"/>
              </a:rPr>
              <a:t>cos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400" b="1" dirty="0" err="1">
                <a:solidFill>
                  <a:srgbClr val="000000"/>
                </a:solidFill>
                <a:latin typeface="Arial"/>
              </a:rPr>
              <a:t>Servizos</a:t>
            </a:r>
            <a:r>
              <a:rPr lang="es-ES"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400" b="1" dirty="0" err="1">
                <a:solidFill>
                  <a:srgbClr val="000000"/>
                </a:solidFill>
                <a:latin typeface="Arial"/>
              </a:rPr>
              <a:t>Sociais</a:t>
            </a:r>
            <a:r>
              <a:rPr lang="es-ES" sz="1400" b="1" dirty="0">
                <a:solidFill>
                  <a:srgbClr val="000000"/>
                </a:solidFill>
                <a:latin typeface="Arial"/>
              </a:rPr>
              <a:t> do Concello de Pontevedra e </a:t>
            </a:r>
            <a:r>
              <a:rPr lang="es-ES" sz="1400" b="1" dirty="0" err="1">
                <a:solidFill>
                  <a:srgbClr val="000000"/>
                </a:solidFill>
                <a:latin typeface="Arial"/>
              </a:rPr>
              <a:t>tamén</a:t>
            </a:r>
            <a:r>
              <a:rPr lang="es-ES" sz="1400" b="1" dirty="0">
                <a:solidFill>
                  <a:srgbClr val="000000"/>
                </a:solidFill>
                <a:latin typeface="Arial"/>
              </a:rPr>
              <a:t> coa </a:t>
            </a:r>
            <a:r>
              <a:rPr lang="es-ES" sz="1400" b="1" dirty="0" err="1">
                <a:solidFill>
                  <a:srgbClr val="000000"/>
                </a:solidFill>
                <a:latin typeface="Arial"/>
              </a:rPr>
              <a:t>traballadora</a:t>
            </a:r>
            <a:r>
              <a:rPr lang="es-ES" sz="1400" b="1" dirty="0">
                <a:solidFill>
                  <a:srgbClr val="000000"/>
                </a:solidFill>
                <a:latin typeface="Arial"/>
              </a:rPr>
              <a:t> social da USMI e Centro de </a:t>
            </a:r>
            <a:r>
              <a:rPr lang="es-ES" sz="1400" b="1" dirty="0" err="1">
                <a:solidFill>
                  <a:srgbClr val="000000"/>
                </a:solidFill>
                <a:latin typeface="Arial"/>
              </a:rPr>
              <a:t>Saúde</a:t>
            </a:r>
            <a:r>
              <a:rPr lang="es-ES" sz="1400" b="1" dirty="0">
                <a:solidFill>
                  <a:srgbClr val="000000"/>
                </a:solidFill>
                <a:latin typeface="Arial"/>
              </a:rPr>
              <a:t> A Parda 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así coma </a:t>
            </a:r>
            <a:r>
              <a:rPr lang="es-ES" sz="1400" dirty="0" err="1">
                <a:solidFill>
                  <a:srgbClr val="000000"/>
                </a:solidFill>
                <a:latin typeface="Arial"/>
              </a:rPr>
              <a:t>cos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400" b="1" dirty="0">
                <a:solidFill>
                  <a:srgbClr val="000000"/>
                </a:solidFill>
                <a:latin typeface="Arial"/>
              </a:rPr>
              <a:t>orientadores dos </a:t>
            </a:r>
            <a:r>
              <a:rPr lang="es-ES" sz="1400" b="1" dirty="0" err="1">
                <a:solidFill>
                  <a:srgbClr val="000000"/>
                </a:solidFill>
                <a:latin typeface="Arial"/>
              </a:rPr>
              <a:t>colexios</a:t>
            </a:r>
            <a:r>
              <a:rPr lang="es-ES" sz="14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que corresponden á zona delimitada.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s-ES" sz="1400" b="1" dirty="0">
                <a:solidFill>
                  <a:srgbClr val="000000"/>
                </a:solidFill>
                <a:latin typeface="Arial"/>
              </a:rPr>
              <a:t>10 Mesas Técnica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s 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do 24 de </a:t>
            </a:r>
            <a:r>
              <a:rPr lang="es-ES" sz="1400" dirty="0" err="1">
                <a:solidFill>
                  <a:srgbClr val="000000"/>
                </a:solidFill>
                <a:latin typeface="Arial"/>
              </a:rPr>
              <a:t>novembro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400" dirty="0" err="1">
                <a:solidFill>
                  <a:srgbClr val="000000"/>
                </a:solidFill>
                <a:latin typeface="Arial"/>
              </a:rPr>
              <a:t>ao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10 de </a:t>
            </a:r>
            <a:r>
              <a:rPr lang="es-ES" sz="1400" dirty="0" err="1">
                <a:solidFill>
                  <a:srgbClr val="000000"/>
                </a:solidFill>
                <a:latin typeface="Arial"/>
              </a:rPr>
              <a:t>xullo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para discusión dos casos e as derivación </a:t>
            </a:r>
            <a:r>
              <a:rPr lang="es-ES" sz="1400" dirty="0" err="1">
                <a:solidFill>
                  <a:srgbClr val="000000"/>
                </a:solidFill>
                <a:latin typeface="Arial"/>
              </a:rPr>
              <a:t>aos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</a:t>
            </a:r>
            <a:r>
              <a:rPr lang="es-ES" sz="1400" dirty="0" err="1">
                <a:solidFill>
                  <a:srgbClr val="000000"/>
                </a:solidFill>
                <a:latin typeface="Arial"/>
              </a:rPr>
              <a:t>servizos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da </a:t>
            </a:r>
            <a:r>
              <a:rPr lang="es-ES" sz="1400" dirty="0" err="1">
                <a:solidFill>
                  <a:srgbClr val="000000"/>
                </a:solidFill>
                <a:latin typeface="Arial"/>
              </a:rPr>
              <a:t>carteira</a:t>
            </a:r>
            <a:r>
              <a:rPr lang="es-ES" sz="1400" dirty="0">
                <a:solidFill>
                  <a:srgbClr val="000000"/>
                </a:solidFill>
                <a:latin typeface="Arial"/>
              </a:rPr>
              <a:t> do programa. </a:t>
            </a:r>
            <a:endParaRPr/>
          </a:p>
          <a:p>
            <a:pPr>
              <a:lnSpc>
                <a:spcPct val="100000"/>
              </a:lnSpc>
            </a:pPr>
            <a:r>
              <a:rPr lang="es-ES" sz="1400" dirty="0">
                <a:solidFill>
                  <a:srgbClr val="000000"/>
                </a:solidFill>
                <a:latin typeface="Arial"/>
              </a:rPr>
              <a:t> </a:t>
            </a:r>
            <a:endParaRPr/>
          </a:p>
        </p:txBody>
      </p:sp>
      <p:pic>
        <p:nvPicPr>
          <p:cNvPr id="9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576000" y="332640"/>
            <a:ext cx="8125920" cy="92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96" name="TextShape 1"/>
          <p:cNvSpPr txBox="1"/>
          <p:nvPr/>
        </p:nvSpPr>
        <p:spPr>
          <a:xfrm>
            <a:off x="827640" y="1340640"/>
            <a:ext cx="7555320" cy="525636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b="1" dirty="0" smtClean="0">
                <a:solidFill>
                  <a:srgbClr val="000000"/>
                </a:solidFill>
                <a:latin typeface="Arial"/>
              </a:rPr>
              <a:t>ZONAS ACTUAIS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97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09973"/>
            <a:ext cx="4399081" cy="4680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00" name="TextShape 1"/>
          <p:cNvSpPr txBox="1"/>
          <p:nvPr/>
        </p:nvSpPr>
        <p:spPr>
          <a:xfrm>
            <a:off x="827640" y="1340640"/>
            <a:ext cx="7555320" cy="525636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b="1" dirty="0" smtClean="0">
                <a:solidFill>
                  <a:srgbClr val="000000"/>
                </a:solidFill>
                <a:latin typeface="Arial"/>
              </a:rPr>
              <a:t>ZONAS ACTUAIS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101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02" name="Picture 2"/>
          <p:cNvPicPr/>
          <p:nvPr/>
        </p:nvPicPr>
        <p:blipFill>
          <a:blip r:embed="rId5"/>
          <a:stretch>
            <a:fillRect/>
          </a:stretch>
        </p:blipFill>
        <p:spPr>
          <a:xfrm>
            <a:off x="1907640" y="2133000"/>
            <a:ext cx="5256360" cy="3850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04" name="TextShape 1"/>
          <p:cNvSpPr txBox="1"/>
          <p:nvPr/>
        </p:nvSpPr>
        <p:spPr>
          <a:xfrm>
            <a:off x="966240" y="1836000"/>
            <a:ext cx="7416360" cy="460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s-ES" sz="2000" b="1">
                <a:solidFill>
                  <a:srgbClr val="000000"/>
                </a:solidFill>
                <a:latin typeface="Arial"/>
              </a:rPr>
              <a:t>SERVIZOS:</a:t>
            </a:r>
            <a:endParaRPr/>
          </a:p>
          <a:p>
            <a:pPr>
              <a:lnSpc>
                <a:spcPct val="100000"/>
              </a:lnSpc>
            </a:pPr>
            <a:r>
              <a:rPr lang="es-ES" sz="1400">
                <a:solidFill>
                  <a:srgbClr val="000000"/>
                </a:solidFill>
                <a:latin typeface="Arial"/>
              </a:rPr>
              <a:t> 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 b="1">
                <a:solidFill>
                  <a:srgbClr val="000000"/>
                </a:solidFill>
                <a:latin typeface="Arial"/>
              </a:rPr>
              <a:t>FUNDACIÓN SECRETARIADO GITANO:</a:t>
            </a:r>
            <a:r>
              <a:rPr lang="es-ES" sz="1400">
                <a:solidFill>
                  <a:srgbClr val="000000"/>
                </a:solidFill>
                <a:latin typeface="Arial"/>
              </a:rPr>
              <a:t> reforzo educativo individual e grupal e aula aberta.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 b="1">
                <a:solidFill>
                  <a:srgbClr val="000000"/>
                </a:solidFill>
                <a:latin typeface="Arial"/>
              </a:rPr>
              <a:t>FEDERACIÓN PROVINCIAL DE ANPAS. FANPA:</a:t>
            </a:r>
            <a:r>
              <a:rPr lang="es-ES" sz="1400">
                <a:solidFill>
                  <a:srgbClr val="000000"/>
                </a:solidFill>
                <a:latin typeface="Arial"/>
              </a:rPr>
              <a:t> centro aberto, campamentos e colonias urbanas.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 b="1">
                <a:solidFill>
                  <a:srgbClr val="000000"/>
                </a:solidFill>
                <a:latin typeface="Arial"/>
              </a:rPr>
              <a:t>GABINETE INMA CASABIELL:</a:t>
            </a:r>
            <a:r>
              <a:rPr lang="es-ES" sz="1400">
                <a:solidFill>
                  <a:srgbClr val="000000"/>
                </a:solidFill>
                <a:latin typeface="Arial"/>
              </a:rPr>
              <a:t> atención logopédica e psicomotriz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 b="1">
                <a:solidFill>
                  <a:srgbClr val="000000"/>
                </a:solidFill>
                <a:latin typeface="Arial"/>
              </a:rPr>
              <a:t>FUNDACIÓN MENIÑOS:</a:t>
            </a:r>
            <a:r>
              <a:rPr lang="es-ES" sz="1400">
                <a:solidFill>
                  <a:srgbClr val="000000"/>
                </a:solidFill>
                <a:latin typeface="Arial"/>
              </a:rPr>
              <a:t> terapia indiviual e/ou grupal, asesoría puntual, espazos familiares 0-3, obradoiros educativos familiares e xestión da carteira de bens do programa.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400" b="1">
                <a:solidFill>
                  <a:srgbClr val="000000"/>
                </a:solidFill>
                <a:latin typeface="Arial"/>
              </a:rPr>
              <a:t>SOCIEDAD DEPORTIVA TEUCRO:</a:t>
            </a:r>
            <a:r>
              <a:rPr lang="es-ES" sz="1400">
                <a:solidFill>
                  <a:srgbClr val="000000"/>
                </a:solidFill>
                <a:latin typeface="Arial"/>
              </a:rPr>
              <a:t> centro aberto, colonias urbanas e campamentos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s-ES" sz="1400">
                <a:solidFill>
                  <a:srgbClr val="000000"/>
                </a:solidFill>
                <a:latin typeface="Arial"/>
              </a:rPr>
              <a:t>.</a:t>
            </a:r>
            <a:endParaRPr/>
          </a:p>
        </p:txBody>
      </p:sp>
      <p:pic>
        <p:nvPicPr>
          <p:cNvPr id="105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908640"/>
            <a:ext cx="8125920" cy="926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07" name="TextShape 1"/>
          <p:cNvSpPr txBox="1"/>
          <p:nvPr/>
        </p:nvSpPr>
        <p:spPr>
          <a:xfrm>
            <a:off x="966240" y="1836000"/>
            <a:ext cx="7416360" cy="460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>
                <a:solidFill>
                  <a:srgbClr val="000000"/>
                </a:solidFill>
                <a:latin typeface="Arial"/>
              </a:rPr>
              <a:t>ACCIÓN SOCIAL</a:t>
            </a:r>
            <a:endParaRPr/>
          </a:p>
          <a:p>
            <a:pPr algn="ctr">
              <a:lnSpc>
                <a:spcPct val="100000"/>
              </a:lnSpc>
            </a:pPr>
            <a:r>
              <a:rPr lang="es-ES" sz="2000">
                <a:solidFill>
                  <a:srgbClr val="000000"/>
                </a:solidFill>
                <a:latin typeface="Arial"/>
              </a:rPr>
              <a:t>FAMILIAS</a:t>
            </a:r>
            <a:endParaRPr/>
          </a:p>
        </p:txBody>
      </p:sp>
      <p:pic>
        <p:nvPicPr>
          <p:cNvPr id="108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908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09" name="Picture 3"/>
          <p:cNvPicPr/>
          <p:nvPr/>
        </p:nvPicPr>
        <p:blipFill>
          <a:blip r:embed="rId5"/>
          <a:stretch>
            <a:fillRect/>
          </a:stretch>
        </p:blipFill>
        <p:spPr>
          <a:xfrm>
            <a:off x="2548080" y="2781000"/>
            <a:ext cx="4047840" cy="1792080"/>
          </a:xfrm>
          <a:prstGeom prst="rect">
            <a:avLst/>
          </a:prstGeom>
          <a:ln>
            <a:noFill/>
          </a:ln>
        </p:spPr>
      </p:pic>
      <p:pic>
        <p:nvPicPr>
          <p:cNvPr id="110" name="Picture 4"/>
          <p:cNvPicPr/>
          <p:nvPr/>
        </p:nvPicPr>
        <p:blipFill>
          <a:blip r:embed="rId6"/>
          <a:stretch>
            <a:fillRect/>
          </a:stretch>
        </p:blipFill>
        <p:spPr>
          <a:xfrm>
            <a:off x="1801800" y="4753440"/>
            <a:ext cx="5540040" cy="1671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01300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12" name="TextShape 1"/>
          <p:cNvSpPr txBox="1"/>
          <p:nvPr/>
        </p:nvSpPr>
        <p:spPr>
          <a:xfrm>
            <a:off x="966420" y="1557000"/>
            <a:ext cx="7416360" cy="46080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ACCIÓN SOCIAL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PLANS DE TRABALLO</a:t>
            </a:r>
            <a:endParaRPr dirty="0"/>
          </a:p>
        </p:txBody>
      </p:sp>
      <p:pic>
        <p:nvPicPr>
          <p:cNvPr id="11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445320"/>
            <a:ext cx="8125920" cy="926640"/>
          </a:xfrm>
          <a:prstGeom prst="rect">
            <a:avLst/>
          </a:prstGeom>
          <a:ln>
            <a:noFill/>
          </a:ln>
        </p:spPr>
      </p:pic>
      <p:graphicFrame>
        <p:nvGraphicFramePr>
          <p:cNvPr id="114" name="Table 2"/>
          <p:cNvGraphicFramePr/>
          <p:nvPr>
            <p:extLst>
              <p:ext uri="{D42A27DB-BD31-4B8C-83A1-F6EECF244321}">
                <p14:modId xmlns:p14="http://schemas.microsoft.com/office/powerpoint/2010/main" xmlns="" val="2925193262"/>
              </p:ext>
            </p:extLst>
          </p:nvPr>
        </p:nvGraphicFramePr>
        <p:xfrm>
          <a:off x="2555776" y="2420888"/>
          <a:ext cx="3884040" cy="568452"/>
        </p:xfrm>
        <a:graphic>
          <a:graphicData uri="http://schemas.openxmlformats.org/drawingml/2006/table">
            <a:tbl>
              <a:tblPr/>
              <a:tblGrid>
                <a:gridCol w="1346040"/>
                <a:gridCol w="1346760"/>
                <a:gridCol w="1191240"/>
              </a:tblGrid>
              <a:tr h="2023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NENOS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NENAS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1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TOTAL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023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24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30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54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5" name="Table 3"/>
          <p:cNvGraphicFramePr/>
          <p:nvPr>
            <p:extLst>
              <p:ext uri="{D42A27DB-BD31-4B8C-83A1-F6EECF244321}">
                <p14:modId xmlns:p14="http://schemas.microsoft.com/office/powerpoint/2010/main" xmlns="" val="1777029257"/>
              </p:ext>
            </p:extLst>
          </p:nvPr>
        </p:nvGraphicFramePr>
        <p:xfrm>
          <a:off x="1835696" y="3212976"/>
          <a:ext cx="5155200" cy="3273180"/>
        </p:xfrm>
        <a:graphic>
          <a:graphicData uri="http://schemas.openxmlformats.org/drawingml/2006/table">
            <a:tbl>
              <a:tblPr/>
              <a:tblGrid>
                <a:gridCol w="2974680"/>
                <a:gridCol w="824760"/>
                <a:gridCol w="824760"/>
                <a:gridCol w="531000"/>
              </a:tblGrid>
              <a:tr h="3214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PLAN DE TRABALLO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NENOS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NENAS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TOTAL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Desenvolver as competencias </a:t>
                      </a:r>
                      <a:r>
                        <a:rPr lang="es-ES" sz="10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parentais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 positivas para </a:t>
                      </a:r>
                      <a:r>
                        <a:rPr lang="es-ES" sz="10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mellorar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 o </a:t>
                      </a:r>
                      <a:r>
                        <a:rPr lang="es-ES" sz="10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benestar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 da propia familia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5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2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7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ES" sz="10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Mellorar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 o </a:t>
                      </a:r>
                      <a:r>
                        <a:rPr lang="es-ES" sz="10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benestar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 e a </a:t>
                      </a:r>
                      <a:r>
                        <a:rPr lang="es-ES" sz="10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saúde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 da familia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5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10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15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Fortalecer as competencias </a:t>
                      </a:r>
                      <a:r>
                        <a:rPr lang="es-ES" sz="10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persoais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 dos </a:t>
                      </a:r>
                      <a:r>
                        <a:rPr lang="es-ES" sz="10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fillos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 </a:t>
                      </a:r>
                      <a:r>
                        <a:rPr lang="es-ES" sz="10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enriquecendo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 a </a:t>
                      </a:r>
                      <a:r>
                        <a:rPr lang="es-ES" sz="1000" b="1" dirty="0" err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súa</a:t>
                      </a: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 contorna educativa extraescolar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12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26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38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Mellorar os procesos de integración e éxito escolar dos nenos e nenas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6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10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16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2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Mellorar a integración escolar co acceso a material escolar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1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7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8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3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Mellorar a saúde relacional e psicosocial de toda a familia ou algún dos seus membros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2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5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49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TOTAL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31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60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s-ES" sz="10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</a:rPr>
                        <a:t>91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91320" y="116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17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2405880" y="2709000"/>
            <a:ext cx="4096440" cy="221868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1907640" y="1700640"/>
            <a:ext cx="4824000" cy="577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>
                <a:solidFill>
                  <a:srgbClr val="000000"/>
                </a:solidFill>
                <a:latin typeface="Calibri"/>
              </a:rPr>
              <a:t>VISIÓN XERAL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863280" y="980728"/>
            <a:ext cx="7621920" cy="913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3200" dirty="0" smtClean="0">
                <a:solidFill>
                  <a:srgbClr val="000000"/>
                </a:solidFill>
                <a:latin typeface="Calibri"/>
              </a:rPr>
              <a:t>MELLORA DO TRABALLO EN REDE </a:t>
            </a:r>
            <a:endParaRPr sz="1050" dirty="0"/>
          </a:p>
        </p:txBody>
      </p:sp>
      <p:sp>
        <p:nvSpPr>
          <p:cNvPr id="122" name="CustomShape 2"/>
          <p:cNvSpPr/>
          <p:nvPr/>
        </p:nvSpPr>
        <p:spPr>
          <a:xfrm>
            <a:off x="1038040" y="1894048"/>
            <a:ext cx="7272400" cy="4290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  <a:p>
            <a:r>
              <a:rPr lang="pt-BR" sz="1600" dirty="0"/>
              <a:t>-          </a:t>
            </a:r>
            <a:r>
              <a:rPr lang="pt-BR" sz="1600" dirty="0" err="1"/>
              <a:t>Establecemento</a:t>
            </a:r>
            <a:r>
              <a:rPr lang="pt-BR" sz="1600" dirty="0"/>
              <a:t> de </a:t>
            </a:r>
            <a:r>
              <a:rPr lang="pt-BR" sz="1600" dirty="0" err="1"/>
              <a:t>reunións</a:t>
            </a:r>
            <a:r>
              <a:rPr lang="pt-BR" sz="1600" dirty="0"/>
              <a:t> periódicas (polo menos trimestrais) </a:t>
            </a:r>
            <a:r>
              <a:rPr lang="pt-BR" sz="1600" dirty="0" err="1"/>
              <a:t>co</a:t>
            </a:r>
            <a:r>
              <a:rPr lang="pt-BR" sz="1600" dirty="0"/>
              <a:t> </a:t>
            </a:r>
            <a:r>
              <a:rPr lang="pt-BR" sz="1600" dirty="0" err="1"/>
              <a:t>persoal</a:t>
            </a:r>
            <a:r>
              <a:rPr lang="pt-BR" sz="1600" dirty="0"/>
              <a:t> técnico e o </a:t>
            </a:r>
            <a:r>
              <a:rPr lang="pt-BR" sz="1600" dirty="0" err="1"/>
              <a:t>responsable</a:t>
            </a:r>
            <a:r>
              <a:rPr lang="pt-BR" sz="1600" dirty="0"/>
              <a:t> das entidades prestadoras para apoiar no </a:t>
            </a:r>
            <a:r>
              <a:rPr lang="pt-BR" sz="1600" dirty="0" err="1"/>
              <a:t>traballo</a:t>
            </a:r>
            <a:r>
              <a:rPr lang="pt-BR" sz="1600" dirty="0"/>
              <a:t>, </a:t>
            </a:r>
            <a:r>
              <a:rPr lang="pt-BR" sz="1600" dirty="0" err="1"/>
              <a:t>reforzar</a:t>
            </a:r>
            <a:r>
              <a:rPr lang="pt-BR" sz="1600" dirty="0"/>
              <a:t> a rede e ir </a:t>
            </a:r>
            <a:r>
              <a:rPr lang="pt-BR" sz="1600" dirty="0" err="1"/>
              <a:t>adiantándonos</a:t>
            </a:r>
            <a:r>
              <a:rPr lang="pt-BR" sz="1600" dirty="0"/>
              <a:t> e solucionando problemas.</a:t>
            </a:r>
          </a:p>
          <a:p>
            <a:r>
              <a:rPr lang="pt-BR" sz="1600" dirty="0"/>
              <a:t>-          </a:t>
            </a:r>
            <a:r>
              <a:rPr lang="pt-BR" sz="1600" dirty="0" err="1"/>
              <a:t>Formación</a:t>
            </a:r>
            <a:r>
              <a:rPr lang="pt-BR" sz="1600" dirty="0"/>
              <a:t> das entidades prestadoras </a:t>
            </a:r>
            <a:r>
              <a:rPr lang="pt-BR" sz="1600" dirty="0" err="1"/>
              <a:t>en</a:t>
            </a:r>
            <a:r>
              <a:rPr lang="pt-BR" sz="1600" dirty="0"/>
              <a:t> canto ao uso do aplicativo.</a:t>
            </a:r>
          </a:p>
          <a:p>
            <a:r>
              <a:rPr lang="pt-BR" sz="1600" dirty="0"/>
              <a:t>-          </a:t>
            </a:r>
            <a:r>
              <a:rPr lang="pt-BR" sz="1600" dirty="0" err="1"/>
              <a:t>Formación</a:t>
            </a:r>
            <a:r>
              <a:rPr lang="pt-BR" sz="1600" dirty="0"/>
              <a:t> das entidades prestadoras </a:t>
            </a:r>
            <a:r>
              <a:rPr lang="pt-BR" sz="1600" dirty="0" err="1"/>
              <a:t>en</a:t>
            </a:r>
            <a:r>
              <a:rPr lang="pt-BR" sz="1600" dirty="0"/>
              <a:t> canto á </a:t>
            </a:r>
            <a:r>
              <a:rPr lang="pt-BR" sz="1600" dirty="0" err="1"/>
              <a:t>filosofía</a:t>
            </a:r>
            <a:r>
              <a:rPr lang="pt-BR" sz="1600" dirty="0"/>
              <a:t> e </a:t>
            </a:r>
            <a:r>
              <a:rPr lang="pt-BR" sz="1600" dirty="0" err="1"/>
              <a:t>metodoloxía</a:t>
            </a:r>
            <a:r>
              <a:rPr lang="pt-BR" sz="1600" dirty="0"/>
              <a:t> do Programa.</a:t>
            </a:r>
          </a:p>
          <a:p>
            <a:r>
              <a:rPr lang="pt-BR" sz="1600" dirty="0"/>
              <a:t>-          </a:t>
            </a:r>
            <a:r>
              <a:rPr lang="pt-BR" sz="1600" dirty="0" err="1"/>
              <a:t>Posibilidade</a:t>
            </a:r>
            <a:r>
              <a:rPr lang="pt-BR" sz="1600" dirty="0"/>
              <a:t> de </a:t>
            </a:r>
            <a:r>
              <a:rPr lang="pt-BR" sz="1600" dirty="0" err="1"/>
              <a:t>reunirse</a:t>
            </a:r>
            <a:r>
              <a:rPr lang="pt-BR" sz="1600" dirty="0"/>
              <a:t>, as entidades prestadoras, referentes e </a:t>
            </a:r>
            <a:r>
              <a:rPr lang="pt-BR" sz="1600" dirty="0" err="1"/>
              <a:t>coordinadoras</a:t>
            </a:r>
            <a:r>
              <a:rPr lang="pt-BR" sz="1600" dirty="0"/>
              <a:t> </a:t>
            </a:r>
            <a:r>
              <a:rPr lang="pt-BR" sz="1600" dirty="0" err="1"/>
              <a:t>co</a:t>
            </a:r>
            <a:r>
              <a:rPr lang="pt-BR" sz="1600" dirty="0"/>
              <a:t> </a:t>
            </a:r>
            <a:r>
              <a:rPr lang="pt-BR" sz="1600" dirty="0" err="1"/>
              <a:t>xestor</a:t>
            </a:r>
            <a:r>
              <a:rPr lang="pt-BR" sz="1600" dirty="0"/>
              <a:t> territorial polo menos 2 </a:t>
            </a:r>
            <a:r>
              <a:rPr lang="pt-BR" sz="1600" dirty="0" err="1"/>
              <a:t>veces</a:t>
            </a:r>
            <a:r>
              <a:rPr lang="pt-BR" sz="1600" dirty="0"/>
              <a:t> ao ano para </a:t>
            </a:r>
            <a:r>
              <a:rPr lang="pt-BR" sz="1600" dirty="0" err="1"/>
              <a:t>reforzar</a:t>
            </a:r>
            <a:r>
              <a:rPr lang="pt-BR" sz="1600" dirty="0"/>
              <a:t> o </a:t>
            </a:r>
            <a:r>
              <a:rPr lang="pt-BR" sz="1600" dirty="0" err="1"/>
              <a:t>traballo</a:t>
            </a:r>
            <a:r>
              <a:rPr lang="pt-BR" sz="1600" dirty="0"/>
              <a:t> da entidade </a:t>
            </a:r>
            <a:r>
              <a:rPr lang="pt-BR" sz="1600" dirty="0" err="1"/>
              <a:t>coordinadora</a:t>
            </a:r>
            <a:r>
              <a:rPr lang="pt-BR" sz="1600" dirty="0"/>
              <a:t>.</a:t>
            </a:r>
          </a:p>
          <a:p>
            <a:r>
              <a:rPr lang="pt-BR" sz="1600" dirty="0"/>
              <a:t>-          </a:t>
            </a:r>
            <a:r>
              <a:rPr lang="pt-BR" sz="1600" dirty="0" err="1"/>
              <a:t>Facilitación</a:t>
            </a:r>
            <a:r>
              <a:rPr lang="pt-BR" sz="1600" dirty="0"/>
              <a:t> de </a:t>
            </a:r>
            <a:r>
              <a:rPr lang="pt-BR" sz="1600" dirty="0" err="1"/>
              <a:t>espazos</a:t>
            </a:r>
            <a:r>
              <a:rPr lang="pt-BR" sz="1600" dirty="0"/>
              <a:t> de </a:t>
            </a:r>
            <a:r>
              <a:rPr lang="pt-BR" sz="1600" dirty="0" err="1"/>
              <a:t>relación</a:t>
            </a:r>
            <a:r>
              <a:rPr lang="pt-BR" sz="1600" dirty="0"/>
              <a:t> e </a:t>
            </a:r>
            <a:r>
              <a:rPr lang="pt-BR" sz="1600" dirty="0" err="1"/>
              <a:t>formación</a:t>
            </a:r>
            <a:r>
              <a:rPr lang="pt-BR" sz="1600" dirty="0"/>
              <a:t> coas outras entidades </a:t>
            </a:r>
            <a:r>
              <a:rPr lang="pt-BR" sz="1600" dirty="0" err="1"/>
              <a:t>coordinadoras</a:t>
            </a:r>
            <a:r>
              <a:rPr lang="pt-BR" sz="1600" dirty="0"/>
              <a:t> da comunidade autónoma.</a:t>
            </a:r>
          </a:p>
          <a:p>
            <a:r>
              <a:rPr lang="pt-BR" sz="1600" dirty="0"/>
              <a:t>-          </a:t>
            </a:r>
            <a:r>
              <a:rPr lang="pt-BR" sz="1600" dirty="0" err="1"/>
              <a:t>Fortalecemento</a:t>
            </a:r>
            <a:r>
              <a:rPr lang="pt-BR" sz="1600" dirty="0"/>
              <a:t> das </a:t>
            </a:r>
            <a:r>
              <a:rPr lang="pt-BR" sz="1600" dirty="0" err="1"/>
              <a:t>relacións</a:t>
            </a:r>
            <a:r>
              <a:rPr lang="pt-BR" sz="1600" dirty="0"/>
              <a:t> cos </a:t>
            </a:r>
            <a:r>
              <a:rPr lang="pt-BR" sz="1600" dirty="0" err="1"/>
              <a:t>axentes</a:t>
            </a:r>
            <a:r>
              <a:rPr lang="pt-BR" sz="1600" dirty="0"/>
              <a:t> do </a:t>
            </a:r>
            <a:r>
              <a:rPr lang="pt-BR" sz="1600" dirty="0" err="1"/>
              <a:t>territorio</a:t>
            </a:r>
            <a:r>
              <a:rPr lang="pt-BR" sz="1600" dirty="0"/>
              <a:t> que </a:t>
            </a:r>
            <a:r>
              <a:rPr lang="pt-BR" sz="1600" dirty="0" err="1"/>
              <a:t>asisten</a:t>
            </a:r>
            <a:r>
              <a:rPr lang="pt-BR" sz="1600" dirty="0"/>
              <a:t> ás mesas técnicas.</a:t>
            </a:r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863280" y="980728"/>
            <a:ext cx="7621920" cy="913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sz="5400" dirty="0" smtClean="0">
                <a:solidFill>
                  <a:srgbClr val="000000"/>
                </a:solidFill>
                <a:latin typeface="Calibri"/>
              </a:rPr>
              <a:t>DESAFÍOS</a:t>
            </a:r>
            <a:endParaRPr dirty="0"/>
          </a:p>
        </p:txBody>
      </p:sp>
      <p:sp>
        <p:nvSpPr>
          <p:cNvPr id="122" name="CustomShape 2"/>
          <p:cNvSpPr/>
          <p:nvPr/>
        </p:nvSpPr>
        <p:spPr>
          <a:xfrm>
            <a:off x="1038040" y="1894048"/>
            <a:ext cx="7272400" cy="4290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s-ES" b="1" dirty="0" smtClean="0">
                <a:solidFill>
                  <a:srgbClr val="000000"/>
                </a:solidFill>
                <a:latin typeface="Arial"/>
              </a:rPr>
              <a:t>Para curso 2017/2018:</a:t>
            </a:r>
            <a:endParaRPr dirty="0" smtClean="0"/>
          </a:p>
          <a:p>
            <a:pPr>
              <a:lnSpc>
                <a:spcPct val="100000"/>
              </a:lnSpc>
            </a:pPr>
            <a:endParaRPr sz="1600"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600" dirty="0" err="1">
                <a:solidFill>
                  <a:srgbClr val="000000"/>
                </a:solidFill>
                <a:latin typeface="+mj-lt"/>
              </a:rPr>
              <a:t>Chegar</a:t>
            </a:r>
            <a:r>
              <a:rPr lang="es-ES" sz="1600" dirty="0">
                <a:solidFill>
                  <a:srgbClr val="000000"/>
                </a:solidFill>
                <a:latin typeface="+mj-lt"/>
              </a:rPr>
              <a:t> a ter 50 familias 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derivadas</a:t>
            </a:r>
          </a:p>
          <a:p>
            <a:pPr>
              <a:lnSpc>
                <a:spcPct val="100000"/>
              </a:lnSpc>
            </a:pPr>
            <a:endParaRPr sz="16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600" dirty="0">
                <a:solidFill>
                  <a:srgbClr val="000000"/>
                </a:solidFill>
                <a:latin typeface="+mj-lt"/>
              </a:rPr>
              <a:t>Consolidar as actividades de ocio e tempo libre e de </a:t>
            </a:r>
            <a:r>
              <a:rPr lang="es-ES" sz="1600" dirty="0" err="1">
                <a:solidFill>
                  <a:srgbClr val="000000"/>
                </a:solidFill>
                <a:latin typeface="+mj-lt"/>
              </a:rPr>
              <a:t>reforzo</a:t>
            </a:r>
            <a:r>
              <a:rPr lang="es-ES" sz="1600" dirty="0">
                <a:solidFill>
                  <a:srgbClr val="000000"/>
                </a:solidFill>
                <a:latin typeface="+mj-lt"/>
              </a:rPr>
              <a:t> educativo</a:t>
            </a:r>
            <a:endParaRPr sz="1600" dirty="0">
              <a:latin typeface="+mj-lt"/>
            </a:endParaRPr>
          </a:p>
          <a:p>
            <a:pPr>
              <a:lnSpc>
                <a:spcPct val="100000"/>
              </a:lnSpc>
            </a:pPr>
            <a:endParaRPr sz="16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600" dirty="0">
                <a:solidFill>
                  <a:srgbClr val="000000"/>
                </a:solidFill>
                <a:latin typeface="+mj-lt"/>
              </a:rPr>
              <a:t>Implementar o programa </a:t>
            </a:r>
            <a:r>
              <a:rPr lang="es-ES" sz="1600" i="1" dirty="0" err="1">
                <a:solidFill>
                  <a:srgbClr val="000000"/>
                </a:solidFill>
                <a:latin typeface="+mj-lt"/>
              </a:rPr>
              <a:t>Crecendo</a:t>
            </a:r>
            <a:r>
              <a:rPr lang="es-ES" sz="1600" i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1600" i="1" dirty="0" err="1" smtClean="0">
                <a:solidFill>
                  <a:srgbClr val="000000"/>
                </a:solidFill>
                <a:latin typeface="+mj-lt"/>
              </a:rPr>
              <a:t>Xuntos</a:t>
            </a:r>
            <a:r>
              <a:rPr lang="es-ES" sz="1600" i="1" dirty="0" smtClean="0">
                <a:solidFill>
                  <a:srgbClr val="000000"/>
                </a:solidFill>
                <a:latin typeface="+mj-lt"/>
              </a:rPr>
              <a:t>, aprender en familia</a:t>
            </a:r>
            <a:endParaRPr sz="1600" i="1" dirty="0">
              <a:latin typeface="+mj-lt"/>
            </a:endParaRPr>
          </a:p>
          <a:p>
            <a:pPr>
              <a:lnSpc>
                <a:spcPct val="100000"/>
              </a:lnSpc>
            </a:pPr>
            <a:endParaRPr sz="16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600" dirty="0" err="1" smtClean="0">
                <a:solidFill>
                  <a:srgbClr val="000000"/>
                </a:solidFill>
                <a:latin typeface="+mj-lt"/>
              </a:rPr>
              <a:t>Mellorar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 o </a:t>
            </a:r>
            <a:r>
              <a:rPr lang="es-ES" sz="1600" dirty="0" err="1" smtClean="0">
                <a:solidFill>
                  <a:srgbClr val="000000"/>
                </a:solidFill>
                <a:latin typeface="+mj-lt"/>
              </a:rPr>
              <a:t>axuste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 dos </a:t>
            </a:r>
            <a:r>
              <a:rPr lang="es-ES" sz="1600" dirty="0" err="1">
                <a:solidFill>
                  <a:srgbClr val="000000"/>
                </a:solidFill>
                <a:latin typeface="+mj-lt"/>
              </a:rPr>
              <a:t>plans</a:t>
            </a:r>
            <a:r>
              <a:rPr lang="es-ES" sz="1600" dirty="0">
                <a:solidFill>
                  <a:srgbClr val="000000"/>
                </a:solidFill>
                <a:latin typeface="+mj-lt"/>
              </a:rPr>
              <a:t> de </a:t>
            </a:r>
            <a:r>
              <a:rPr lang="es-ES" sz="1600" dirty="0" err="1">
                <a:solidFill>
                  <a:srgbClr val="000000"/>
                </a:solidFill>
                <a:latin typeface="+mj-lt"/>
              </a:rPr>
              <a:t>traballo</a:t>
            </a:r>
            <a:r>
              <a:rPr lang="es-ES" sz="16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para incrementar as </a:t>
            </a:r>
            <a:r>
              <a:rPr lang="es-ES" sz="1600" dirty="0" err="1" smtClean="0">
                <a:solidFill>
                  <a:srgbClr val="000000"/>
                </a:solidFill>
                <a:latin typeface="+mj-lt"/>
              </a:rPr>
              <a:t>sinerxias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 coas </a:t>
            </a:r>
            <a:r>
              <a:rPr lang="es-ES" sz="1600" dirty="0">
                <a:solidFill>
                  <a:srgbClr val="000000"/>
                </a:solidFill>
                <a:latin typeface="+mj-lt"/>
              </a:rPr>
              <a:t>necesidades </a:t>
            </a:r>
            <a:r>
              <a:rPr lang="es-ES" sz="1600" dirty="0" err="1">
                <a:solidFill>
                  <a:srgbClr val="000000"/>
                </a:solidFill>
                <a:latin typeface="+mj-lt"/>
              </a:rPr>
              <a:t>reais</a:t>
            </a:r>
            <a:r>
              <a:rPr lang="es-ES" sz="1600" dirty="0">
                <a:solidFill>
                  <a:srgbClr val="000000"/>
                </a:solidFill>
                <a:latin typeface="+mj-lt"/>
              </a:rPr>
              <a:t> das familias</a:t>
            </a:r>
            <a:endParaRPr sz="1600" dirty="0">
              <a:latin typeface="+mj-lt"/>
            </a:endParaRPr>
          </a:p>
          <a:p>
            <a:pPr>
              <a:lnSpc>
                <a:spcPct val="100000"/>
              </a:lnSpc>
            </a:pPr>
            <a:endParaRPr sz="1600" dirty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600" dirty="0" err="1">
                <a:solidFill>
                  <a:srgbClr val="000000"/>
                </a:solidFill>
                <a:latin typeface="+mj-lt"/>
              </a:rPr>
              <a:t>Facer</a:t>
            </a:r>
            <a:r>
              <a:rPr lang="es-ES" sz="1600" dirty="0">
                <a:solidFill>
                  <a:srgbClr val="000000"/>
                </a:solidFill>
                <a:latin typeface="+mj-lt"/>
              </a:rPr>
              <a:t> polo menos </a:t>
            </a:r>
            <a:r>
              <a:rPr lang="es-ES" sz="1600" dirty="0" err="1">
                <a:solidFill>
                  <a:srgbClr val="000000"/>
                </a:solidFill>
                <a:latin typeface="+mj-lt"/>
              </a:rPr>
              <a:t>unha</a:t>
            </a:r>
            <a:r>
              <a:rPr lang="es-ES" sz="1600" dirty="0">
                <a:solidFill>
                  <a:srgbClr val="000000"/>
                </a:solidFill>
                <a:latin typeface="+mj-lt"/>
              </a:rPr>
              <a:t> reunión de familias do 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programa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endParaRPr lang="es-ES" sz="1600" dirty="0" smtClean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6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rgbClr val="000000"/>
                </a:solidFill>
                <a:latin typeface="+mj-lt"/>
              </a:rPr>
              <a:t>Mellorar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 as </a:t>
            </a:r>
            <a:r>
              <a:rPr lang="es-ES" sz="1600" dirty="0" err="1" smtClean="0">
                <a:solidFill>
                  <a:srgbClr val="000000"/>
                </a:solidFill>
                <a:latin typeface="+mj-lt"/>
              </a:rPr>
              <a:t>sinerxias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 entre as entidades da rede </a:t>
            </a:r>
            <a:r>
              <a:rPr lang="es-ES" sz="1600" dirty="0" err="1" smtClean="0">
                <a:solidFill>
                  <a:srgbClr val="000000"/>
                </a:solidFill>
                <a:latin typeface="+mj-lt"/>
              </a:rPr>
              <a:t>promovendo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rgbClr val="000000"/>
                </a:solidFill>
                <a:latin typeface="+mj-lt"/>
              </a:rPr>
              <a:t>reunións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 de </a:t>
            </a:r>
            <a:r>
              <a:rPr lang="es-ES" sz="1600" dirty="0" err="1" smtClean="0">
                <a:solidFill>
                  <a:srgbClr val="000000"/>
                </a:solidFill>
                <a:latin typeface="+mj-lt"/>
              </a:rPr>
              <a:t>traballo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s-ES" sz="1600" dirty="0" err="1" smtClean="0">
                <a:solidFill>
                  <a:srgbClr val="000000"/>
                </a:solidFill>
                <a:latin typeface="+mj-lt"/>
              </a:rPr>
              <a:t>conxunto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 cando </a:t>
            </a:r>
            <a:r>
              <a:rPr lang="es-ES" sz="1600" dirty="0" err="1" smtClean="0">
                <a:solidFill>
                  <a:srgbClr val="000000"/>
                </a:solidFill>
                <a:latin typeface="+mj-lt"/>
              </a:rPr>
              <a:t>sexa</a:t>
            </a:r>
            <a:r>
              <a:rPr lang="es-ES" sz="1600" dirty="0" smtClean="0">
                <a:solidFill>
                  <a:srgbClr val="000000"/>
                </a:solidFill>
                <a:latin typeface="+mj-lt"/>
              </a:rPr>
              <a:t> preciso</a:t>
            </a:r>
          </a:p>
          <a:p>
            <a:pPr>
              <a:lnSpc>
                <a:spcPct val="100000"/>
              </a:lnSpc>
            </a:pPr>
            <a:endParaRPr lang="es-ES" sz="1600" dirty="0" smtClean="0">
              <a:solidFill>
                <a:srgbClr val="000000"/>
              </a:solidFill>
              <a:latin typeface="+mj-lt"/>
            </a:endParaRPr>
          </a:p>
          <a:p>
            <a:pPr>
              <a:buFont typeface="Arial"/>
              <a:buChar char="•"/>
            </a:pPr>
            <a:r>
              <a:rPr lang="es-ES" sz="1600" b="1" dirty="0">
                <a:solidFill>
                  <a:srgbClr val="000000"/>
                </a:solidFill>
                <a:latin typeface="+mj-lt"/>
              </a:rPr>
              <a:t>Ampliar a área de actuación do programa</a:t>
            </a:r>
            <a:endParaRPr lang="es-ES" sz="1600" b="1" dirty="0" smtClean="0">
              <a:latin typeface="+mj-lt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81873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640" y="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12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551000" y="541584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863280" y="980728"/>
            <a:ext cx="7621920" cy="913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es-ES" sz="2800" b="1" dirty="0">
                <a:solidFill>
                  <a:srgbClr val="000000"/>
                </a:solidFill>
              </a:rPr>
              <a:t>Ampliar a área de actuación do programa</a:t>
            </a:r>
            <a:endParaRPr lang="es-ES" sz="2800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863280" y="1628800"/>
            <a:ext cx="745313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/>
              <a:t>Tras a experiencia do curso 2016/2017 valoramos necesaria a ampliación da área territorial de actuación do programa.</a:t>
            </a:r>
          </a:p>
          <a:p>
            <a:endParaRPr lang="es-ES_tradnl" sz="1600" dirty="0" smtClean="0"/>
          </a:p>
          <a:p>
            <a:r>
              <a:rPr lang="es-ES_tradnl" sz="1600" dirty="0" smtClean="0"/>
              <a:t>Esta </a:t>
            </a:r>
            <a:r>
              <a:rPr lang="es-ES_tradnl" sz="1600" dirty="0" err="1" smtClean="0"/>
              <a:t>proposta</a:t>
            </a:r>
            <a:r>
              <a:rPr lang="es-ES_tradnl" sz="1600" dirty="0" smtClean="0"/>
              <a:t> ven dada tras </a:t>
            </a:r>
            <a:r>
              <a:rPr lang="es-ES_tradnl" sz="1600" dirty="0" err="1" smtClean="0"/>
              <a:t>constratalo</a:t>
            </a:r>
            <a:r>
              <a:rPr lang="es-ES_tradnl" sz="1600" dirty="0" smtClean="0"/>
              <a:t> coas </a:t>
            </a:r>
            <a:r>
              <a:rPr lang="es-ES_tradnl" sz="1600" dirty="0" err="1" smtClean="0"/>
              <a:t>traballadoras</a:t>
            </a:r>
            <a:r>
              <a:rPr lang="es-ES_tradnl" sz="1600" dirty="0" smtClean="0"/>
              <a:t> </a:t>
            </a:r>
            <a:r>
              <a:rPr lang="es-ES_tradnl" sz="1600" dirty="0" err="1" smtClean="0"/>
              <a:t>sociais</a:t>
            </a:r>
            <a:r>
              <a:rPr lang="es-ES_tradnl" sz="1600" dirty="0" smtClean="0"/>
              <a:t>, </a:t>
            </a:r>
            <a:r>
              <a:rPr lang="es-ES_tradnl" sz="1600" dirty="0" err="1" smtClean="0"/>
              <a:t>xefa</a:t>
            </a:r>
            <a:r>
              <a:rPr lang="es-ES_tradnl" sz="1600" dirty="0" smtClean="0"/>
              <a:t> de sección e a </a:t>
            </a:r>
            <a:r>
              <a:rPr lang="es-ES_tradnl" sz="1600" dirty="0" err="1"/>
              <a:t>C</a:t>
            </a:r>
            <a:r>
              <a:rPr lang="es-ES_tradnl" sz="1600" dirty="0" err="1" smtClean="0"/>
              <a:t>oncellería</a:t>
            </a:r>
            <a:r>
              <a:rPr lang="es-ES_tradnl" sz="1600" dirty="0" smtClean="0"/>
              <a:t> de </a:t>
            </a:r>
            <a:r>
              <a:rPr lang="es-ES_tradnl" sz="1600" dirty="0" err="1" smtClean="0"/>
              <a:t>Benestar</a:t>
            </a:r>
            <a:r>
              <a:rPr lang="es-ES_tradnl" sz="1600" dirty="0" smtClean="0"/>
              <a:t> Social Municipal </a:t>
            </a:r>
            <a:r>
              <a:rPr lang="es-ES_tradnl" sz="1600" dirty="0" err="1" smtClean="0"/>
              <a:t>atendendo</a:t>
            </a:r>
            <a:r>
              <a:rPr lang="es-ES_tradnl" sz="1600" dirty="0" smtClean="0"/>
              <a:t> a </a:t>
            </a:r>
            <a:r>
              <a:rPr lang="es-ES_tradnl" sz="1600" dirty="0" err="1" smtClean="0"/>
              <a:t>estes</a:t>
            </a:r>
            <a:r>
              <a:rPr lang="es-ES_tradnl" sz="1600" dirty="0" smtClean="0"/>
              <a:t> motivos </a:t>
            </a:r>
            <a:r>
              <a:rPr lang="es-ES_tradnl" sz="1600" dirty="0" err="1" smtClean="0"/>
              <a:t>principais</a:t>
            </a:r>
            <a:r>
              <a:rPr lang="es-ES_tradnl" sz="1600" dirty="0" smtClean="0"/>
              <a:t>:</a:t>
            </a:r>
          </a:p>
          <a:p>
            <a:endParaRPr lang="es-ES_tradnl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600" dirty="0" smtClean="0"/>
              <a:t>Existe un </a:t>
            </a:r>
            <a:r>
              <a:rPr lang="es-ES_tradnl" sz="1600" dirty="0" err="1" smtClean="0"/>
              <a:t>traballo</a:t>
            </a:r>
            <a:r>
              <a:rPr lang="es-ES_tradnl" sz="1600" dirty="0" smtClean="0"/>
              <a:t> de dinamización comunitaria de cara á zona leste da </a:t>
            </a:r>
            <a:r>
              <a:rPr lang="es-ES_tradnl" sz="1600" dirty="0" err="1" smtClean="0"/>
              <a:t>cidade</a:t>
            </a:r>
            <a:r>
              <a:rPr lang="es-ES_tradnl" sz="1600" dirty="0" smtClean="0"/>
              <a:t> </a:t>
            </a:r>
            <a:r>
              <a:rPr lang="es-ES_tradnl" sz="1600" dirty="0" err="1" smtClean="0"/>
              <a:t>polas</a:t>
            </a:r>
            <a:r>
              <a:rPr lang="es-ES_tradnl" sz="1600" dirty="0" smtClean="0"/>
              <a:t> características </a:t>
            </a:r>
            <a:r>
              <a:rPr lang="es-ES_tradnl" sz="1600" dirty="0" err="1" smtClean="0"/>
              <a:t>poboacionais</a:t>
            </a:r>
            <a:r>
              <a:rPr lang="es-ES_tradnl" sz="1600" dirty="0" smtClean="0"/>
              <a:t> e socioeconómicas das familias que viven en dita zona.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600" dirty="0" err="1" smtClean="0"/>
              <a:t>Correspóndese</a:t>
            </a:r>
            <a:r>
              <a:rPr lang="es-ES_tradnl" sz="1600" dirty="0" smtClean="0"/>
              <a:t> coa división natural do territorio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600" dirty="0" smtClean="0"/>
              <a:t>Existen </a:t>
            </a:r>
            <a:r>
              <a:rPr lang="es-ES_tradnl" sz="1600" dirty="0" err="1" smtClean="0"/>
              <a:t>alomenos</a:t>
            </a:r>
            <a:r>
              <a:rPr lang="es-ES_tradnl" sz="1600" dirty="0" smtClean="0"/>
              <a:t> 5 distritos con necesidades </a:t>
            </a:r>
            <a:r>
              <a:rPr lang="es-ES_tradnl" sz="1600" dirty="0" err="1" smtClean="0"/>
              <a:t>especiais</a:t>
            </a:r>
            <a:r>
              <a:rPr lang="es-ES_tradnl" sz="1600" dirty="0" smtClean="0"/>
              <a:t> de dinamización por características de </a:t>
            </a:r>
            <a:r>
              <a:rPr lang="es-ES_tradnl" sz="1600" dirty="0" err="1" smtClean="0"/>
              <a:t>poboación</a:t>
            </a:r>
            <a:r>
              <a:rPr lang="es-ES_tradnl" sz="1600" dirty="0" smtClean="0"/>
              <a:t> (</a:t>
            </a:r>
            <a:r>
              <a:rPr lang="es-ES_tradnl" sz="1600" dirty="0" err="1" smtClean="0"/>
              <a:t>poboación</a:t>
            </a:r>
            <a:r>
              <a:rPr lang="es-ES_tradnl" sz="1600" dirty="0" smtClean="0"/>
              <a:t> migrante, familias </a:t>
            </a:r>
            <a:r>
              <a:rPr lang="es-ES_tradnl" sz="1600" dirty="0" err="1" smtClean="0"/>
              <a:t>monomarentais</a:t>
            </a:r>
            <a:r>
              <a:rPr lang="es-ES_tradnl" sz="1600" dirty="0" smtClean="0"/>
              <a:t>, situación económica </a:t>
            </a:r>
            <a:r>
              <a:rPr lang="es-ES_tradnl" sz="1600" dirty="0" err="1" smtClean="0"/>
              <a:t>máis</a:t>
            </a:r>
            <a:r>
              <a:rPr lang="es-ES_tradnl" sz="1600" dirty="0" smtClean="0"/>
              <a:t> feble)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600" dirty="0" smtClean="0"/>
              <a:t>Existe demanda expresada de familias que residen </a:t>
            </a:r>
            <a:r>
              <a:rPr lang="es-ES_tradnl" sz="1600" dirty="0" err="1" smtClean="0"/>
              <a:t>na</a:t>
            </a:r>
            <a:r>
              <a:rPr lang="es-ES_tradnl" sz="1600" dirty="0" smtClean="0"/>
              <a:t> zona e das </a:t>
            </a:r>
            <a:r>
              <a:rPr lang="es-ES_tradnl" sz="1600" dirty="0" err="1" smtClean="0"/>
              <a:t>traballadoras</a:t>
            </a:r>
            <a:r>
              <a:rPr lang="es-ES_tradnl" sz="1600" dirty="0" smtClean="0"/>
              <a:t> </a:t>
            </a:r>
            <a:r>
              <a:rPr lang="es-ES_tradnl" sz="1600" dirty="0" err="1" smtClean="0"/>
              <a:t>sociais</a:t>
            </a:r>
            <a:r>
              <a:rPr lang="es-ES_tradnl" sz="1600" dirty="0" smtClean="0"/>
              <a:t> que non se pode atender coa zonificación actual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600" dirty="0" smtClean="0"/>
              <a:t>Facilitará o </a:t>
            </a:r>
            <a:r>
              <a:rPr lang="es-ES_tradnl" sz="1600" dirty="0" err="1" smtClean="0"/>
              <a:t>obxectivo</a:t>
            </a:r>
            <a:r>
              <a:rPr lang="es-ES_tradnl" sz="1600" dirty="0" smtClean="0"/>
              <a:t> de atender a 50 familias no programa</a:t>
            </a:r>
          </a:p>
          <a:p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xmlns="" val="161438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96" name="TextShape 1"/>
          <p:cNvSpPr txBox="1"/>
          <p:nvPr/>
        </p:nvSpPr>
        <p:spPr>
          <a:xfrm>
            <a:off x="827640" y="1340640"/>
            <a:ext cx="7555320" cy="525636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b="1" dirty="0" smtClean="0">
                <a:solidFill>
                  <a:srgbClr val="000000"/>
                </a:solidFill>
                <a:latin typeface="Arial"/>
              </a:rPr>
              <a:t>ZONA PROPOSTA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97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70297862"/>
              </p:ext>
            </p:extLst>
          </p:nvPr>
        </p:nvGraphicFramePr>
        <p:xfrm>
          <a:off x="2987824" y="1844821"/>
          <a:ext cx="3152626" cy="3923360"/>
        </p:xfrm>
        <a:graphic>
          <a:graphicData uri="http://schemas.openxmlformats.org/drawingml/2006/table">
            <a:tbl>
              <a:tblPr/>
              <a:tblGrid>
                <a:gridCol w="1214510"/>
                <a:gridCol w="1224073"/>
                <a:gridCol w="714043"/>
              </a:tblGrid>
              <a:tr h="196168">
                <a:tc>
                  <a:txBody>
                    <a:bodyPr/>
                    <a:lstStyle/>
                    <a:p>
                      <a:pPr algn="ctr" fontAlgn="ctr"/>
                      <a:r>
                        <a:rPr lang="gl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distrito / sección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denominación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Habitantes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Fondevila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 Seca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Santa Clara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6CDA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2370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EC2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Conde Bugallal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EC2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1971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EC234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C2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Castañal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C2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1513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EC234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Monteporreiro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Monteporreiro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Monteporreiro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Salcedo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Salcedo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San Antoniño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Ernesto Caballero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Estación Autobuses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A0C7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Salgueiriños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196168"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POBOACIÓN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gl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6323992" y="2132856"/>
            <a:ext cx="20676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400" dirty="0" smtClean="0">
                <a:solidFill>
                  <a:schemeClr val="bg1">
                    <a:lumMod val="75000"/>
                  </a:schemeClr>
                </a:solidFill>
              </a:rPr>
              <a:t>2.22 </a:t>
            </a:r>
            <a:r>
              <a:rPr lang="es-ES_tradnl" sz="1400" dirty="0">
                <a:solidFill>
                  <a:schemeClr val="bg1">
                    <a:lumMod val="75000"/>
                  </a:schemeClr>
                </a:solidFill>
              </a:rPr>
              <a:t>C</a:t>
            </a:r>
            <a:r>
              <a:rPr lang="es-ES_tradnl" sz="1400" dirty="0" smtClean="0">
                <a:solidFill>
                  <a:schemeClr val="bg1">
                    <a:lumMod val="75000"/>
                  </a:schemeClr>
                </a:solidFill>
              </a:rPr>
              <a:t>ampo santo</a:t>
            </a:r>
          </a:p>
          <a:p>
            <a:r>
              <a:rPr lang="es-ES_tradnl" sz="1400" dirty="0" smtClean="0">
                <a:solidFill>
                  <a:schemeClr val="bg1">
                    <a:lumMod val="75000"/>
                  </a:schemeClr>
                </a:solidFill>
              </a:rPr>
              <a:t>2.24 </a:t>
            </a:r>
            <a:r>
              <a:rPr lang="es-ES_tradnl" sz="1400" dirty="0">
                <a:solidFill>
                  <a:schemeClr val="bg1">
                    <a:lumMod val="75000"/>
                  </a:schemeClr>
                </a:solidFill>
              </a:rPr>
              <a:t>S</a:t>
            </a:r>
            <a:r>
              <a:rPr lang="es-ES_tradnl" sz="1400" dirty="0" smtClean="0">
                <a:solidFill>
                  <a:schemeClr val="bg1">
                    <a:lumMod val="75000"/>
                  </a:schemeClr>
                </a:solidFill>
              </a:rPr>
              <a:t>agrado corazón</a:t>
            </a:r>
          </a:p>
          <a:p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2.9   Santa clara</a:t>
            </a:r>
          </a:p>
          <a:p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3.1   Salcedo</a:t>
            </a:r>
          </a:p>
          <a:p>
            <a:r>
              <a:rPr lang="es-ES_tradnl" sz="1400" dirty="0" smtClean="0">
                <a:solidFill>
                  <a:schemeClr val="bg1">
                    <a:lumMod val="50000"/>
                  </a:schemeClr>
                </a:solidFill>
              </a:rPr>
              <a:t>3.2   Salcedo</a:t>
            </a:r>
            <a:endParaRPr lang="gl-E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020178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00" name="TextShape 1"/>
          <p:cNvSpPr txBox="1"/>
          <p:nvPr/>
        </p:nvSpPr>
        <p:spPr>
          <a:xfrm>
            <a:off x="827640" y="1340640"/>
            <a:ext cx="7555320" cy="525636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2000" b="1" dirty="0" smtClean="0">
                <a:solidFill>
                  <a:srgbClr val="000000"/>
                </a:solidFill>
                <a:latin typeface="Arial"/>
              </a:rPr>
              <a:t>ZONA PROPOSTA</a:t>
            </a:r>
            <a:endParaRPr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101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6485" y="1988840"/>
            <a:ext cx="6497629" cy="475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471243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812360" y="5373360"/>
            <a:ext cx="1158480" cy="1152000"/>
          </a:xfrm>
          <a:prstGeom prst="rect">
            <a:avLst/>
          </a:prstGeom>
          <a:ln>
            <a:noFill/>
          </a:ln>
        </p:spPr>
      </p:pic>
      <p:sp>
        <p:nvSpPr>
          <p:cNvPr id="100" name="TextShape 1"/>
          <p:cNvSpPr txBox="1"/>
          <p:nvPr/>
        </p:nvSpPr>
        <p:spPr>
          <a:xfrm>
            <a:off x="1331640" y="3068960"/>
            <a:ext cx="6763288" cy="900164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s-ES" sz="6000" b="1" dirty="0" smtClean="0">
                <a:solidFill>
                  <a:srgbClr val="000000"/>
                </a:solidFill>
                <a:latin typeface="Arial"/>
              </a:rPr>
              <a:t>GRAZAS!!!!</a:t>
            </a:r>
            <a:endParaRPr sz="5400" dirty="0"/>
          </a:p>
          <a:p>
            <a:pPr algn="ctr">
              <a:lnSpc>
                <a:spcPct val="100000"/>
              </a:lnSpc>
            </a:pPr>
            <a:endParaRPr dirty="0"/>
          </a:p>
          <a:p>
            <a:pPr algn="ctr">
              <a:lnSpc>
                <a:spcPct val="100000"/>
              </a:lnSpc>
            </a:pPr>
            <a:endParaRPr dirty="0"/>
          </a:p>
        </p:txBody>
      </p:sp>
      <p:pic>
        <p:nvPicPr>
          <p:cNvPr id="101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920" y="332640"/>
            <a:ext cx="8125920" cy="9266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960293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490</Words>
  <Application>Microsoft Office PowerPoint</Application>
  <PresentationFormat>Presentación en pantalla (4:3)</PresentationFormat>
  <Paragraphs>204</Paragraphs>
  <Slides>16</Slides>
  <Notes>12</Notes>
  <HiddenSlides>1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16</vt:i4>
      </vt:variant>
    </vt:vector>
  </HeadingPairs>
  <TitlesOfParts>
    <vt:vector size="18" baseType="lpstr">
      <vt:lpstr>Office Theme</vt:lpstr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Aurora Coego Trinidad</dc:creator>
  <cp:lastModifiedBy>BVIA</cp:lastModifiedBy>
  <cp:revision>7</cp:revision>
  <dcterms:modified xsi:type="dcterms:W3CDTF">2017-09-20T12:01:36Z</dcterms:modified>
</cp:coreProperties>
</file>